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366" r:id="rId2"/>
    <p:sldId id="367" r:id="rId3"/>
    <p:sldId id="368" r:id="rId4"/>
    <p:sldId id="369" r:id="rId5"/>
    <p:sldId id="370" r:id="rId6"/>
    <p:sldId id="371" r:id="rId7"/>
    <p:sldId id="372" r:id="rId8"/>
    <p:sldId id="348" r:id="rId9"/>
    <p:sldId id="343" r:id="rId10"/>
    <p:sldId id="349" r:id="rId11"/>
    <p:sldId id="347" r:id="rId12"/>
    <p:sldId id="351" r:id="rId13"/>
    <p:sldId id="352" r:id="rId14"/>
    <p:sldId id="354" r:id="rId15"/>
    <p:sldId id="355" r:id="rId16"/>
    <p:sldId id="356" r:id="rId17"/>
    <p:sldId id="357" r:id="rId18"/>
    <p:sldId id="358" r:id="rId19"/>
    <p:sldId id="359" r:id="rId20"/>
    <p:sldId id="360" r:id="rId21"/>
    <p:sldId id="361" r:id="rId22"/>
    <p:sldId id="362" r:id="rId23"/>
    <p:sldId id="363" r:id="rId24"/>
    <p:sldId id="350" r:id="rId25"/>
    <p:sldId id="333" r:id="rId26"/>
    <p:sldId id="341" r:id="rId27"/>
    <p:sldId id="334" r:id="rId28"/>
    <p:sldId id="340" r:id="rId29"/>
    <p:sldId id="332" r:id="rId30"/>
    <p:sldId id="335" r:id="rId31"/>
    <p:sldId id="336" r:id="rId32"/>
    <p:sldId id="337" r:id="rId33"/>
    <p:sldId id="339" r:id="rId34"/>
    <p:sldId id="345" r:id="rId35"/>
    <p:sldId id="344" r:id="rId36"/>
    <p:sldId id="346" r:id="rId37"/>
    <p:sldId id="342" r:id="rId38"/>
    <p:sldId id="331" r:id="rId39"/>
    <p:sldId id="330"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 id="276" r:id="rId75"/>
    <p:sldId id="277" r:id="rId76"/>
    <p:sldId id="278" r:id="rId77"/>
    <p:sldId id="279" r:id="rId78"/>
    <p:sldId id="280" r:id="rId79"/>
    <p:sldId id="281" r:id="rId80"/>
    <p:sldId id="282" r:id="rId81"/>
    <p:sldId id="283" r:id="rId82"/>
    <p:sldId id="284" r:id="rId83"/>
    <p:sldId id="365" r:id="rId84"/>
    <p:sldId id="285" r:id="rId85"/>
    <p:sldId id="286" r:id="rId86"/>
    <p:sldId id="287" r:id="rId87"/>
    <p:sldId id="288" r:id="rId88"/>
    <p:sldId id="289" r:id="rId89"/>
    <p:sldId id="290" r:id="rId90"/>
    <p:sldId id="291" r:id="rId91"/>
    <p:sldId id="292" r:id="rId92"/>
    <p:sldId id="293" r:id="rId93"/>
    <p:sldId id="294"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autoAdjust="0"/>
    <p:restoredTop sz="94660"/>
  </p:normalViewPr>
  <p:slideViewPr>
    <p:cSldViewPr snapToGrid="0">
      <p:cViewPr varScale="1">
        <p:scale>
          <a:sx n="93" d="100"/>
          <a:sy n="93" d="100"/>
        </p:scale>
        <p:origin x="53" y="91"/>
      </p:cViewPr>
      <p:guideLst>
        <p:guide orient="horz" pos="2160"/>
        <p:guide pos="2880"/>
      </p:guideLst>
    </p:cSldViewPr>
  </p:slideViewPr>
  <p:notesTextViewPr>
    <p:cViewPr>
      <p:scale>
        <a:sx n="1" d="1"/>
        <a:sy n="1" d="1"/>
      </p:scale>
      <p:origin x="0" y="0"/>
    </p:cViewPr>
  </p:notesTextViewPr>
  <p:sorterViewPr>
    <p:cViewPr>
      <p:scale>
        <a:sx n="119" d="100"/>
        <a:sy n="119" d="100"/>
      </p:scale>
      <p:origin x="0" y="-246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3F687-9174-477F-A55B-C0A1E9831541}" type="datetimeFigureOut">
              <a:rPr lang="en-US" smtClean="0"/>
              <a:t>1/24/2017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AC008-90CC-4549-A890-B92169F1F735}" type="slidenum">
              <a:rPr lang="en-US" smtClean="0"/>
              <a:t>‹#›</a:t>
            </a:fld>
            <a:endParaRPr lang="en-US"/>
          </a:p>
        </p:txBody>
      </p:sp>
    </p:spTree>
    <p:extLst>
      <p:ext uri="{BB962C8B-B14F-4D97-AF65-F5344CB8AC3E}">
        <p14:creationId xmlns:p14="http://schemas.microsoft.com/office/powerpoint/2010/main" val="1619623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data points.</a:t>
            </a:r>
            <a:endParaRPr lang="en-US" sz="1200" dirty="0" smtClean="0"/>
          </a:p>
          <a:p>
            <a:r>
              <a:rPr lang="en-US" dirty="0" smtClean="0"/>
              <a:t>In this very simplified case my data points lie in a two-dimensional plane.  Normally data points are high dimensional.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example, I may be comparing the</a:t>
            </a:r>
            <a:r>
              <a:rPr lang="en-US" baseline="0" dirty="0" smtClean="0"/>
              <a:t> </a:t>
            </a:r>
            <a:r>
              <a:rPr lang="en-US" dirty="0" smtClean="0"/>
              <a:t>expression or thousands of genes</a:t>
            </a:r>
            <a:r>
              <a:rPr lang="en-US" baseline="0" dirty="0" smtClean="0"/>
              <a:t> in</a:t>
            </a:r>
            <a:r>
              <a:rPr lang="en-US" dirty="0" smtClean="0"/>
              <a:t> tumor cells to healthy cells using microarray data.  OR I might be comparing politicians voting records.  Or I might be comparing the stats of basketball players.  These three applications were all, by the way, published  by </a:t>
            </a:r>
            <a:r>
              <a:rPr lang="en-US" dirty="0" err="1" smtClean="0"/>
              <a:t>Lum</a:t>
            </a:r>
            <a:r>
              <a:rPr lang="en-US" dirty="0" smtClean="0"/>
              <a:t> et al this past February in Nature’s Scientific Reports.  I have included</a:t>
            </a:r>
            <a:r>
              <a:rPr lang="en-US" baseline="0" dirty="0" smtClean="0"/>
              <a:t> a link to their paper on my </a:t>
            </a:r>
            <a:r>
              <a:rPr lang="en-US" baseline="0" dirty="0" err="1" smtClean="0"/>
              <a:t>youtube</a:t>
            </a:r>
            <a:r>
              <a:rPr lang="en-US" baseline="0" dirty="0" smtClean="0"/>
              <a:t> site.</a:t>
            </a:r>
            <a:endParaRPr lang="en-US" dirty="0" smtClean="0"/>
          </a:p>
          <a:p>
            <a:endParaRPr lang="en-US" dirty="0" smtClean="0"/>
          </a:p>
          <a:p>
            <a:r>
              <a:rPr lang="en-US" dirty="0" smtClean="0"/>
              <a:t>http://</a:t>
            </a:r>
            <a:r>
              <a:rPr lang="en-US" dirty="0" err="1" smtClean="0"/>
              <a:t>www.nature.com</a:t>
            </a:r>
            <a:r>
              <a:rPr lang="en-US" dirty="0" smtClean="0"/>
              <a:t>/</a:t>
            </a:r>
            <a:r>
              <a:rPr lang="en-US" dirty="0" err="1" smtClean="0"/>
              <a:t>srep</a:t>
            </a:r>
            <a:r>
              <a:rPr lang="en-US" dirty="0" smtClean="0"/>
              <a:t>/2013/130207/srep01236/full/srep01236.html</a:t>
            </a:r>
            <a:endParaRPr lang="en-US" dirty="0"/>
          </a:p>
        </p:txBody>
      </p:sp>
      <p:sp>
        <p:nvSpPr>
          <p:cNvPr id="4" name="Slide Number Placeholder 3"/>
          <p:cNvSpPr>
            <a:spLocks noGrp="1"/>
          </p:cNvSpPr>
          <p:nvPr>
            <p:ph type="sldNum" sz="quarter" idx="10"/>
          </p:nvPr>
        </p:nvSpPr>
        <p:spPr/>
        <p:txBody>
          <a:bodyPr/>
          <a:lstStyle/>
          <a:p>
            <a:fld id="{D69E9DB7-993A-C643-9AA4-1235EAC7C65C}" type="slidenum">
              <a:rPr lang="en-US" smtClean="0"/>
              <a:t>1</a:t>
            </a:fld>
            <a:endParaRPr lang="en-US"/>
          </a:p>
        </p:txBody>
      </p:sp>
    </p:spTree>
    <p:extLst>
      <p:ext uri="{BB962C8B-B14F-4D97-AF65-F5344CB8AC3E}">
        <p14:creationId xmlns:p14="http://schemas.microsoft.com/office/powerpoint/2010/main" val="398869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creative.  Use ideas from pure and applied math (including stat) as well as area of application</a:t>
            </a:r>
          </a:p>
          <a:p>
            <a:r>
              <a:rPr lang="en-US" dirty="0" smtClean="0"/>
              <a:t>Missing data, noise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43</a:t>
            </a:fld>
            <a:endParaRPr lang="en-US"/>
          </a:p>
        </p:txBody>
      </p:sp>
    </p:spTree>
    <p:extLst>
      <p:ext uri="{BB962C8B-B14F-4D97-AF65-F5344CB8AC3E}">
        <p14:creationId xmlns:p14="http://schemas.microsoft.com/office/powerpoint/2010/main" val="3691594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distance</a:t>
            </a:r>
          </a:p>
          <a:p>
            <a:r>
              <a:rPr lang="en-US" dirty="0" smtClean="0"/>
              <a:t>Depends on what prop you want to explore</a:t>
            </a:r>
          </a:p>
          <a:p>
            <a:r>
              <a:rPr lang="en-US" dirty="0" smtClean="0"/>
              <a:t>Can also choose any co-domain</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46</a:t>
            </a:fld>
            <a:endParaRPr lang="en-US"/>
          </a:p>
        </p:txBody>
      </p:sp>
    </p:spTree>
    <p:extLst>
      <p:ext uri="{BB962C8B-B14F-4D97-AF65-F5344CB8AC3E}">
        <p14:creationId xmlns:p14="http://schemas.microsoft.com/office/powerpoint/2010/main" val="305469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covering Resolution  </a:t>
            </a:r>
            <a:r>
              <a:rPr lang="en-US" dirty="0" err="1" smtClean="0"/>
              <a:t>multiscale</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47</a:t>
            </a:fld>
            <a:endParaRPr lang="en-US"/>
          </a:p>
        </p:txBody>
      </p:sp>
    </p:spTree>
    <p:extLst>
      <p:ext uri="{BB962C8B-B14F-4D97-AF65-F5344CB8AC3E}">
        <p14:creationId xmlns:p14="http://schemas.microsoft.com/office/powerpoint/2010/main" val="27029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53</a:t>
            </a:fld>
            <a:endParaRPr lang="en-US"/>
          </a:p>
        </p:txBody>
      </p:sp>
    </p:spTree>
    <p:extLst>
      <p:ext uri="{BB962C8B-B14F-4D97-AF65-F5344CB8AC3E}">
        <p14:creationId xmlns:p14="http://schemas.microsoft.com/office/powerpoint/2010/main" val="27594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how graphs drawn.   Note disconnected means not close  Don’t be mislead by graph drawing</a:t>
            </a:r>
            <a:endParaRPr lang="en-US" dirty="0"/>
          </a:p>
        </p:txBody>
      </p:sp>
      <p:sp>
        <p:nvSpPr>
          <p:cNvPr id="4" name="Slide Number Placeholder 3"/>
          <p:cNvSpPr>
            <a:spLocks noGrp="1"/>
          </p:cNvSpPr>
          <p:nvPr>
            <p:ph type="sldNum" sz="quarter" idx="10"/>
          </p:nvPr>
        </p:nvSpPr>
        <p:spPr/>
        <p:txBody>
          <a:bodyPr/>
          <a:lstStyle/>
          <a:p>
            <a:fld id="{19533819-8353-3940-B7D6-4527171C65EB}" type="slidenum">
              <a:rPr lang="en-US" smtClean="0"/>
              <a:t>65</a:t>
            </a:fld>
            <a:endParaRPr lang="en-US"/>
          </a:p>
        </p:txBody>
      </p:sp>
    </p:spTree>
    <p:extLst>
      <p:ext uri="{BB962C8B-B14F-4D97-AF65-F5344CB8AC3E}">
        <p14:creationId xmlns:p14="http://schemas.microsoft.com/office/powerpoint/2010/main" val="265671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DSGA decomposition of the original tumor vector into the Normal component its linear models fit onto the Healthy State Model and the Disease component vector of residuals.</a:t>
            </a:r>
          </a:p>
        </p:txBody>
      </p:sp>
    </p:spTree>
    <p:extLst>
      <p:ext uri="{BB962C8B-B14F-4D97-AF65-F5344CB8AC3E}">
        <p14:creationId xmlns:p14="http://schemas.microsoft.com/office/powerpoint/2010/main" val="298866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PAD analysis of the NKI data. The output has three progression arms, because </a:t>
            </a:r>
            <a:r>
              <a:rPr lang="en-GB" dirty="0" err="1">
                <a:latin typeface="Arial" charset="0"/>
                <a:cs typeface="msgothic" charset="0"/>
              </a:rPr>
              <a:t>tumors</a:t>
            </a:r>
            <a:r>
              <a:rPr lang="en-GB" dirty="0">
                <a:latin typeface="Arial" charset="0"/>
                <a:cs typeface="msgothic" charset="0"/>
              </a:rPr>
              <a:t> (data points) are ordered by the magnitude of deviation from normal (the HSM). Each bin is </a:t>
            </a:r>
            <a:r>
              <a:rPr lang="en-GB" dirty="0" err="1">
                <a:latin typeface="Arial" charset="0"/>
                <a:cs typeface="msgothic" charset="0"/>
              </a:rPr>
              <a:t>colored</a:t>
            </a:r>
            <a:r>
              <a:rPr lang="en-GB" dirty="0">
                <a:latin typeface="Arial" charset="0"/>
                <a:cs typeface="msgothic" charset="0"/>
              </a:rPr>
              <a:t> by the mean of the filter map on the points. Blue bins contain </a:t>
            </a:r>
            <a:r>
              <a:rPr lang="en-GB" dirty="0" err="1">
                <a:latin typeface="Arial" charset="0"/>
                <a:cs typeface="msgothic" charset="0"/>
              </a:rPr>
              <a:t>tumors</a:t>
            </a:r>
            <a:r>
              <a:rPr lang="en-GB" dirty="0">
                <a:latin typeface="Arial" charset="0"/>
                <a:cs typeface="msgothic" charset="0"/>
              </a:rPr>
              <a:t> whose total deviation from HSM is small (normal and Normal-like </a:t>
            </a:r>
            <a:r>
              <a:rPr lang="en-GB" dirty="0" err="1">
                <a:latin typeface="Arial" charset="0"/>
                <a:cs typeface="msgothic" charset="0"/>
              </a:rPr>
              <a:t>tumors</a:t>
            </a:r>
            <a:r>
              <a:rPr lang="en-GB" dirty="0">
                <a:latin typeface="Arial" charset="0"/>
                <a:cs typeface="msgothic" charset="0"/>
              </a:rPr>
              <a:t>). Red bins contain </a:t>
            </a:r>
            <a:r>
              <a:rPr lang="en-GB" dirty="0" err="1">
                <a:latin typeface="Arial" charset="0"/>
                <a:cs typeface="msgothic" charset="0"/>
              </a:rPr>
              <a:t>tumors</a:t>
            </a:r>
            <a:r>
              <a:rPr lang="en-GB" dirty="0">
                <a:latin typeface="Arial" charset="0"/>
                <a:cs typeface="msgothic" charset="0"/>
              </a:rPr>
              <a:t> whose deviation from HSM is large. The image of f was subdivided into 15 intervals with 80% overlap. All bins are seen (outliers included). Regions of sparse data show branching. Several bins are disconnected from the main graph. The ER− arm consists mostly of Basal </a:t>
            </a:r>
            <a:r>
              <a:rPr lang="en-GB" dirty="0" err="1">
                <a:latin typeface="Arial" charset="0"/>
                <a:cs typeface="msgothic" charset="0"/>
              </a:rPr>
              <a:t>tumors</a:t>
            </a:r>
            <a:r>
              <a:rPr lang="en-GB" dirty="0">
                <a:latin typeface="Arial" charset="0"/>
                <a:cs typeface="msgothic" charset="0"/>
              </a:rPr>
              <a:t>. The c-MYB+ group was chosen within the ER arm as the tightest subset, between the two sparse regions.</a:t>
            </a:r>
          </a:p>
        </p:txBody>
      </p:sp>
    </p:spTree>
    <p:extLst>
      <p:ext uri="{BB962C8B-B14F-4D97-AF65-F5344CB8AC3E}">
        <p14:creationId xmlns:p14="http://schemas.microsoft.com/office/powerpoint/2010/main" val="87450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PAD analysis of the NKI data. The output has three progression arms, because </a:t>
            </a:r>
            <a:r>
              <a:rPr lang="en-GB" dirty="0" err="1">
                <a:latin typeface="Arial" charset="0"/>
                <a:cs typeface="msgothic" charset="0"/>
              </a:rPr>
              <a:t>tumors</a:t>
            </a:r>
            <a:r>
              <a:rPr lang="en-GB" dirty="0">
                <a:latin typeface="Arial" charset="0"/>
                <a:cs typeface="msgothic" charset="0"/>
              </a:rPr>
              <a:t> (data points) are ordered by the magnitude of deviation from normal (the HSM). Each bin is </a:t>
            </a:r>
            <a:r>
              <a:rPr lang="en-GB" dirty="0" err="1">
                <a:latin typeface="Arial" charset="0"/>
                <a:cs typeface="msgothic" charset="0"/>
              </a:rPr>
              <a:t>colored</a:t>
            </a:r>
            <a:r>
              <a:rPr lang="en-GB" dirty="0">
                <a:latin typeface="Arial" charset="0"/>
                <a:cs typeface="msgothic" charset="0"/>
              </a:rPr>
              <a:t> by the mean of the filter map on the points. Blue bins contain </a:t>
            </a:r>
            <a:r>
              <a:rPr lang="en-GB" dirty="0" err="1">
                <a:latin typeface="Arial" charset="0"/>
                <a:cs typeface="msgothic" charset="0"/>
              </a:rPr>
              <a:t>tumors</a:t>
            </a:r>
            <a:r>
              <a:rPr lang="en-GB" dirty="0">
                <a:latin typeface="Arial" charset="0"/>
                <a:cs typeface="msgothic" charset="0"/>
              </a:rPr>
              <a:t> whose total deviation from HSM is small (normal and Normal-like </a:t>
            </a:r>
            <a:r>
              <a:rPr lang="en-GB" dirty="0" err="1">
                <a:latin typeface="Arial" charset="0"/>
                <a:cs typeface="msgothic" charset="0"/>
              </a:rPr>
              <a:t>tumors</a:t>
            </a:r>
            <a:r>
              <a:rPr lang="en-GB" dirty="0">
                <a:latin typeface="Arial" charset="0"/>
                <a:cs typeface="msgothic" charset="0"/>
              </a:rPr>
              <a:t>). Red bins contain </a:t>
            </a:r>
            <a:r>
              <a:rPr lang="en-GB" dirty="0" err="1">
                <a:latin typeface="Arial" charset="0"/>
                <a:cs typeface="msgothic" charset="0"/>
              </a:rPr>
              <a:t>tumors</a:t>
            </a:r>
            <a:r>
              <a:rPr lang="en-GB" dirty="0">
                <a:latin typeface="Arial" charset="0"/>
                <a:cs typeface="msgothic" charset="0"/>
              </a:rPr>
              <a:t> whose deviation from HSM is large. The image of f was subdivided into 15 intervals with 80% overlap. All bins are seen (outliers included). Regions of sparse data show branching. Several bins are disconnected from the main graph. The ER− arm consists mostly of Basal </a:t>
            </a:r>
            <a:r>
              <a:rPr lang="en-GB" dirty="0" err="1">
                <a:latin typeface="Arial" charset="0"/>
                <a:cs typeface="msgothic" charset="0"/>
              </a:rPr>
              <a:t>tumors</a:t>
            </a:r>
            <a:r>
              <a:rPr lang="en-GB" dirty="0">
                <a:latin typeface="Arial" charset="0"/>
                <a:cs typeface="msgothic" charset="0"/>
              </a:rPr>
              <a:t>. The c-MYB+ group was chosen within the ER arm as the tightest subset, between the two sparse regions.</a:t>
            </a:r>
          </a:p>
        </p:txBody>
      </p:sp>
    </p:spTree>
    <p:extLst>
      <p:ext uri="{BB962C8B-B14F-4D97-AF65-F5344CB8AC3E}">
        <p14:creationId xmlns:p14="http://schemas.microsoft.com/office/powerpoint/2010/main" val="3239008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67492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84902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406650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FB1DC3-BC68-4F29-99D7-06103B13BD0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6457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FB1DC3-BC68-4F29-99D7-06103B13BD0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78660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FB1DC3-BC68-4F29-99D7-06103B13BD0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846817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FB1DC3-BC68-4F29-99D7-06103B13BD0E}"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50277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FB1DC3-BC68-4F29-99D7-06103B13BD0E}"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58456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1DC3-BC68-4F29-99D7-06103B13BD0E}"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109226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DC3-BC68-4F29-99D7-06103B13BD0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225936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DC3-BC68-4F29-99D7-06103B13BD0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E512E-1477-42D6-A67F-44B450783289}" type="slidenum">
              <a:rPr lang="en-US" smtClean="0"/>
              <a:t>‹#›</a:t>
            </a:fld>
            <a:endParaRPr lang="en-US"/>
          </a:p>
        </p:txBody>
      </p:sp>
    </p:spTree>
    <p:extLst>
      <p:ext uri="{BB962C8B-B14F-4D97-AF65-F5344CB8AC3E}">
        <p14:creationId xmlns:p14="http://schemas.microsoft.com/office/powerpoint/2010/main" val="342764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B1DC3-BC68-4F29-99D7-06103B13BD0E}" type="datetimeFigureOut">
              <a:rPr lang="en-US" smtClean="0"/>
              <a:t>1/24/2017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E512E-1477-42D6-A67F-44B450783289}" type="slidenum">
              <a:rPr lang="en-US" smtClean="0"/>
              <a:t>‹#›</a:t>
            </a:fld>
            <a:endParaRPr lang="en-US"/>
          </a:p>
        </p:txBody>
      </p:sp>
    </p:spTree>
    <p:extLst>
      <p:ext uri="{BB962C8B-B14F-4D97-AF65-F5344CB8AC3E}">
        <p14:creationId xmlns:p14="http://schemas.microsoft.com/office/powerpoint/2010/main" val="2897265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ath.uiowa.edu/~idarc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xkcd.com/88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mail.divms.uiowa.edu/clas_linux/"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6569" y="-2963541"/>
            <a:ext cx="184666" cy="584776"/>
          </a:xfrm>
          <a:prstGeom prst="rect">
            <a:avLst/>
          </a:prstGeom>
          <a:noFill/>
        </p:spPr>
        <p:txBody>
          <a:bodyPr wrap="none" rtlCol="0">
            <a:spAutoFit/>
          </a:bodyPr>
          <a:lstStyle/>
          <a:p>
            <a:endParaRPr lang="en-US" sz="3200" dirty="0" smtClean="0"/>
          </a:p>
        </p:txBody>
      </p:sp>
      <p:sp>
        <p:nvSpPr>
          <p:cNvPr id="20" name="TextBox 19"/>
          <p:cNvSpPr txBox="1"/>
          <p:nvPr/>
        </p:nvSpPr>
        <p:spPr>
          <a:xfrm>
            <a:off x="2551235" y="617229"/>
            <a:ext cx="3397624" cy="1323439"/>
          </a:xfrm>
          <a:prstGeom prst="rect">
            <a:avLst/>
          </a:prstGeom>
          <a:solidFill>
            <a:srgbClr val="DAEFC3"/>
          </a:solidFill>
        </p:spPr>
        <p:txBody>
          <a:bodyPr wrap="square" rtlCol="0">
            <a:spAutoFit/>
          </a:bodyPr>
          <a:lstStyle/>
          <a:p>
            <a:pPr algn="ctr"/>
            <a:r>
              <a:rPr lang="en-US" sz="4000" dirty="0">
                <a:latin typeface="Linux Libertine"/>
              </a:rPr>
              <a:t>Hierarchical clustering</a:t>
            </a:r>
          </a:p>
        </p:txBody>
      </p:sp>
      <p:sp>
        <p:nvSpPr>
          <p:cNvPr id="9" name="Subtitle 2"/>
          <p:cNvSpPr>
            <a:spLocks noGrp="1"/>
          </p:cNvSpPr>
          <p:nvPr>
            <p:ph type="subTitle" idx="1"/>
          </p:nvPr>
        </p:nvSpPr>
        <p:spPr>
          <a:xfrm>
            <a:off x="298532" y="2691448"/>
            <a:ext cx="8682183" cy="4447309"/>
          </a:xfrm>
        </p:spPr>
        <p:txBody>
          <a:bodyPr>
            <a:normAutofit fontScale="70000" lnSpcReduction="20000"/>
          </a:bodyPr>
          <a:lstStyle/>
          <a:p>
            <a:pPr algn="l"/>
            <a:r>
              <a:rPr lang="en-US" sz="4600" dirty="0" smtClean="0">
                <a:solidFill>
                  <a:srgbClr val="006C31"/>
                </a:solidFill>
              </a:rPr>
              <a:t>Isabel </a:t>
            </a:r>
            <a:r>
              <a:rPr lang="en-US" sz="4600" dirty="0">
                <a:solidFill>
                  <a:srgbClr val="006C31"/>
                </a:solidFill>
              </a:rPr>
              <a:t>K. </a:t>
            </a:r>
            <a:r>
              <a:rPr lang="en-US" sz="4600" dirty="0" smtClean="0">
                <a:solidFill>
                  <a:srgbClr val="006C31"/>
                </a:solidFill>
              </a:rPr>
              <a:t>Darcy</a:t>
            </a:r>
          </a:p>
          <a:p>
            <a:pPr algn="l"/>
            <a:endParaRPr lang="en-US" sz="100" dirty="0">
              <a:solidFill>
                <a:srgbClr val="006C31"/>
              </a:solidFill>
            </a:endParaRPr>
          </a:p>
          <a:p>
            <a:pPr algn="l">
              <a:lnSpc>
                <a:spcPct val="120000"/>
              </a:lnSpc>
              <a:spcBef>
                <a:spcPts val="0"/>
              </a:spcBef>
            </a:pPr>
            <a:r>
              <a:rPr lang="en-US" sz="3400" dirty="0" smtClean="0">
                <a:solidFill>
                  <a:srgbClr val="006C31"/>
                </a:solidFill>
              </a:rPr>
              <a:t>Mathematics </a:t>
            </a:r>
            <a:r>
              <a:rPr lang="en-US" sz="3400" dirty="0">
                <a:solidFill>
                  <a:srgbClr val="006C31"/>
                </a:solidFill>
              </a:rPr>
              <a:t>Department/Applied </a:t>
            </a:r>
            <a:r>
              <a:rPr lang="en-US" sz="3400" dirty="0" smtClean="0">
                <a:solidFill>
                  <a:srgbClr val="006C31"/>
                </a:solidFill>
              </a:rPr>
              <a:t>Math </a:t>
            </a:r>
            <a:r>
              <a:rPr lang="en-US" sz="3400" dirty="0">
                <a:solidFill>
                  <a:srgbClr val="006C31"/>
                </a:solidFill>
              </a:rPr>
              <a:t>&amp; Computational Sciences </a:t>
            </a:r>
          </a:p>
          <a:p>
            <a:pPr algn="l">
              <a:lnSpc>
                <a:spcPct val="120000"/>
              </a:lnSpc>
              <a:spcBef>
                <a:spcPts val="0"/>
              </a:spcBef>
            </a:pPr>
            <a:r>
              <a:rPr lang="en-US" sz="3400" dirty="0" smtClean="0">
                <a:solidFill>
                  <a:srgbClr val="006C31"/>
                </a:solidFill>
              </a:rPr>
              <a:t>University </a:t>
            </a:r>
            <a:r>
              <a:rPr lang="en-US" sz="3400" dirty="0">
                <a:solidFill>
                  <a:srgbClr val="006C31"/>
                </a:solidFill>
              </a:rPr>
              <a:t>of Iowa</a:t>
            </a:r>
          </a:p>
          <a:p>
            <a:pPr algn="l">
              <a:lnSpc>
                <a:spcPct val="120000"/>
              </a:lnSpc>
            </a:pPr>
            <a:endParaRPr lang="en-US" sz="1050" dirty="0">
              <a:solidFill>
                <a:srgbClr val="0000FF"/>
              </a:solidFill>
            </a:endParaRPr>
          </a:p>
          <a:p>
            <a:pPr algn="l">
              <a:lnSpc>
                <a:spcPct val="120000"/>
              </a:lnSpc>
            </a:pPr>
            <a:r>
              <a:rPr lang="en-US" sz="3400" dirty="0">
                <a:solidFill>
                  <a:srgbClr val="0070C0"/>
                </a:solidFill>
                <a:hlinkClick r:id="rId3"/>
              </a:rPr>
              <a:t>http://www.math.uiowa.edu/~</a:t>
            </a:r>
            <a:r>
              <a:rPr lang="en-US" sz="3400" dirty="0" smtClean="0">
                <a:solidFill>
                  <a:srgbClr val="0070C0"/>
                </a:solidFill>
                <a:hlinkClick r:id="rId3"/>
              </a:rPr>
              <a:t>idarcy/</a:t>
            </a:r>
            <a:r>
              <a:rPr lang="en-US" sz="3400" dirty="0" smtClean="0">
                <a:solidFill>
                  <a:srgbClr val="0070C0"/>
                </a:solidFill>
              </a:rPr>
              <a:t>  </a:t>
            </a:r>
          </a:p>
          <a:p>
            <a:pPr algn="l">
              <a:lnSpc>
                <a:spcPct val="120000"/>
              </a:lnSpc>
            </a:pPr>
            <a:endParaRPr lang="en-US" sz="1600" dirty="0">
              <a:solidFill>
                <a:srgbClr val="D00000"/>
              </a:solidFill>
            </a:endParaRPr>
          </a:p>
          <a:p>
            <a:pPr algn="l">
              <a:lnSpc>
                <a:spcPct val="120000"/>
              </a:lnSpc>
            </a:pPr>
            <a:r>
              <a:rPr lang="en-US" dirty="0">
                <a:solidFill>
                  <a:schemeClr val="tx1"/>
                </a:solidFill>
              </a:rPr>
              <a:t>This material is based upon work supported by the National Science Foundation under Grant No</a:t>
            </a:r>
            <a:r>
              <a:rPr lang="en-US" dirty="0" smtClean="0">
                <a:solidFill>
                  <a:schemeClr val="tx1"/>
                </a:solidFill>
              </a:rPr>
              <a:t>. DMS-1407216: EXTREEMS-QED</a:t>
            </a:r>
            <a:r>
              <a:rPr lang="en-US" dirty="0">
                <a:solidFill>
                  <a:schemeClr val="tx1"/>
                </a:solidFill>
              </a:rPr>
              <a:t>: Large Data Analysis and Visualization at the University of </a:t>
            </a:r>
            <a:r>
              <a:rPr lang="en-US" dirty="0" smtClean="0">
                <a:solidFill>
                  <a:schemeClr val="tx1"/>
                </a:solidFill>
              </a:rPr>
              <a:t>Iowa</a:t>
            </a:r>
          </a:p>
          <a:p>
            <a:pPr algn="l">
              <a:lnSpc>
                <a:spcPct val="120000"/>
              </a:lnSpc>
            </a:pPr>
            <a:endParaRPr lang="en-US" sz="100" dirty="0">
              <a:solidFill>
                <a:schemeClr val="tx1"/>
              </a:solidFill>
            </a:endParaRPr>
          </a:p>
          <a:p>
            <a:pPr algn="l">
              <a:lnSpc>
                <a:spcPct val="120000"/>
              </a:lnSpc>
            </a:pPr>
            <a:r>
              <a:rPr lang="en-US" dirty="0">
                <a:solidFill>
                  <a:schemeClr val="tx1"/>
                </a:solidFill>
              </a:rPr>
              <a:t>Any opinions, findings, and conclusions or recommendations expressed in this material are those of the author(s) and do not necessarily reflect the views of the National Science Foundation</a:t>
            </a:r>
            <a:r>
              <a:rPr lang="en-US" dirty="0" smtClean="0">
                <a:solidFill>
                  <a:schemeClr val="tx1"/>
                </a:solidFill>
              </a:rPr>
              <a:t>.</a:t>
            </a:r>
            <a:endParaRPr lang="en-US" dirty="0">
              <a:solidFill>
                <a:schemeClr val="tx1"/>
              </a:solidFill>
            </a:endParaRPr>
          </a:p>
        </p:txBody>
      </p:sp>
      <p:pic>
        <p:nvPicPr>
          <p:cNvPr id="12" name="Picture 4" descr="File:Hierarchical clustering simple diagram.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961" y="313012"/>
            <a:ext cx="2832754" cy="2256716"/>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File:Clusters.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985" y="178953"/>
            <a:ext cx="1893941" cy="19015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231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800" y="0"/>
            <a:ext cx="8754652" cy="7017304"/>
          </a:xfrm>
          <a:prstGeom prst="rect">
            <a:avLst/>
          </a:prstGeom>
        </p:spPr>
        <p:txBody>
          <a:bodyPr wrap="square">
            <a:spAutoFit/>
          </a:bodyPr>
          <a:lstStyle/>
          <a:p>
            <a:r>
              <a:rPr lang="en-US" sz="2400" dirty="0" smtClean="0"/>
              <a:t>Goals for Thursday’s lab:</a:t>
            </a:r>
          </a:p>
          <a:p>
            <a:endParaRPr lang="en-US" sz="1100" dirty="0"/>
          </a:p>
          <a:p>
            <a:r>
              <a:rPr lang="en-US" sz="2400" dirty="0" smtClean="0"/>
              <a:t>1.</a:t>
            </a:r>
            <a:r>
              <a:rPr lang="en-US" sz="2400" dirty="0"/>
              <a:t>)  Work with Python </a:t>
            </a:r>
            <a:r>
              <a:rPr lang="en-US" sz="2400" dirty="0" smtClean="0"/>
              <a:t>Mapper</a:t>
            </a:r>
          </a:p>
          <a:p>
            <a:endParaRPr lang="en-US" sz="1200" dirty="0"/>
          </a:p>
          <a:p>
            <a:r>
              <a:rPr lang="en-US" sz="2400" dirty="0" smtClean="0"/>
              <a:t>Note:  you must request a CLAS account unless you can run python on your own laptop.</a:t>
            </a:r>
            <a:endParaRPr lang="en-US" sz="2400" dirty="0"/>
          </a:p>
          <a:p>
            <a:endParaRPr lang="en-US" sz="2000" dirty="0"/>
          </a:p>
          <a:p>
            <a:r>
              <a:rPr lang="en-US" sz="2400" dirty="0"/>
              <a:t>2</a:t>
            </a:r>
            <a:r>
              <a:rPr lang="en-US" sz="2400" dirty="0" smtClean="0"/>
              <a:t>.) Work on creating your own code for mapper using functions found in </a:t>
            </a:r>
          </a:p>
          <a:p>
            <a:endParaRPr lang="en-US" sz="1200" dirty="0"/>
          </a:p>
          <a:p>
            <a:r>
              <a:rPr lang="en-US" sz="2400" dirty="0" smtClean="0"/>
              <a:t>        </a:t>
            </a:r>
            <a:r>
              <a:rPr lang="en-US" sz="2400" dirty="0" err="1" smtClean="0"/>
              <a:t>uploadDatatoRetc.R</a:t>
            </a:r>
            <a:r>
              <a:rPr lang="en-US" sz="2400" dirty="0" smtClean="0"/>
              <a:t>  </a:t>
            </a:r>
            <a:r>
              <a:rPr lang="en-US" sz="2400" dirty="0"/>
              <a:t>-- commands for reading data into R.</a:t>
            </a:r>
          </a:p>
          <a:p>
            <a:r>
              <a:rPr lang="en-US" sz="2400" dirty="0"/>
              <a:t>                     </a:t>
            </a:r>
            <a:r>
              <a:rPr lang="en-US" sz="2400" dirty="0" smtClean="0"/>
              <a:t>also </a:t>
            </a:r>
            <a:r>
              <a:rPr lang="en-US" sz="2400" dirty="0"/>
              <a:t>includes  commands taken from the Swirl course </a:t>
            </a:r>
          </a:p>
          <a:p>
            <a:r>
              <a:rPr lang="en-US" sz="2400" dirty="0"/>
              <a:t>                    </a:t>
            </a:r>
            <a:r>
              <a:rPr lang="en-US" sz="2400" dirty="0" smtClean="0"/>
              <a:t> </a:t>
            </a:r>
            <a:r>
              <a:rPr lang="en-US" sz="2400" dirty="0"/>
              <a:t>Manipulating data with </a:t>
            </a:r>
            <a:r>
              <a:rPr lang="en-US" sz="2400" dirty="0" err="1"/>
              <a:t>dplyr</a:t>
            </a:r>
            <a:r>
              <a:rPr lang="en-US" sz="2400" dirty="0"/>
              <a:t> - Getting and Cleaning Data.                       </a:t>
            </a:r>
          </a:p>
          <a:p>
            <a:r>
              <a:rPr lang="en-US" sz="2400" dirty="0"/>
              <a:t>                       NOTE filter commands.</a:t>
            </a:r>
          </a:p>
          <a:p>
            <a:endParaRPr lang="en-US" sz="1200" dirty="0" smtClean="0"/>
          </a:p>
          <a:p>
            <a:r>
              <a:rPr lang="en-US" sz="2400" dirty="0" smtClean="0"/>
              <a:t>Focus on reading in data and creating overlapping bins.  Remaining parts will be discussed later.</a:t>
            </a:r>
          </a:p>
          <a:p>
            <a:endParaRPr lang="en-US" sz="2000" dirty="0" smtClean="0"/>
          </a:p>
          <a:p>
            <a:r>
              <a:rPr lang="en-US" sz="2400" dirty="0"/>
              <a:t>3</a:t>
            </a:r>
            <a:r>
              <a:rPr lang="en-US" sz="2400" dirty="0" smtClean="0"/>
              <a:t>.)  Run script </a:t>
            </a:r>
            <a:r>
              <a:rPr lang="en-US" sz="2400" dirty="0" err="1" smtClean="0"/>
              <a:t>TDAmapper.r</a:t>
            </a:r>
            <a:endParaRPr lang="en-US" sz="2400" dirty="0"/>
          </a:p>
          <a:p>
            <a:endParaRPr lang="en-US" sz="2000" dirty="0" smtClean="0"/>
          </a:p>
          <a:p>
            <a:r>
              <a:rPr lang="en-US" sz="2400" dirty="0" smtClean="0"/>
              <a:t>4.)  Have fun with R.</a:t>
            </a:r>
            <a:endParaRPr lang="en-US" sz="2400" dirty="0"/>
          </a:p>
        </p:txBody>
      </p:sp>
    </p:spTree>
    <p:extLst>
      <p:ext uri="{BB962C8B-B14F-4D97-AF65-F5344CB8AC3E}">
        <p14:creationId xmlns:p14="http://schemas.microsoft.com/office/powerpoint/2010/main" val="3922257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2191" y="6562043"/>
            <a:ext cx="7586610"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2" name="Picture 1"/>
          <p:cNvPicPr>
            <a:picLocks noChangeAspect="1"/>
          </p:cNvPicPr>
          <p:nvPr/>
        </p:nvPicPr>
        <p:blipFill>
          <a:blip r:embed="rId2"/>
          <a:stretch>
            <a:fillRect/>
          </a:stretch>
        </p:blipFill>
        <p:spPr>
          <a:xfrm>
            <a:off x="293103" y="166300"/>
            <a:ext cx="3003550" cy="6505575"/>
          </a:xfrm>
          <a:prstGeom prst="rect">
            <a:avLst/>
          </a:prstGeom>
        </p:spPr>
      </p:pic>
      <p:sp>
        <p:nvSpPr>
          <p:cNvPr id="4" name="Rectangle 3"/>
          <p:cNvSpPr/>
          <p:nvPr/>
        </p:nvSpPr>
        <p:spPr>
          <a:xfrm>
            <a:off x="3447852" y="30238"/>
            <a:ext cx="5836012" cy="6580263"/>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r>
              <a:rPr lang="en-US" sz="2800" dirty="0" smtClean="0"/>
              <a:t>B)  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p>
          <a:p>
            <a:pPr marL="342900" indent="-342900">
              <a:lnSpc>
                <a:spcPct val="120000"/>
              </a:lnSpc>
              <a:buAutoNum type="alphaUcParenR" startAt="3"/>
            </a:pP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a:p>
            <a:pPr>
              <a:lnSpc>
                <a:spcPct val="120000"/>
              </a:lnSpc>
            </a:pPr>
            <a:endParaRPr lang="en-US" sz="800" dirty="0" smtClean="0">
              <a:solidFill>
                <a:srgbClr val="0000FF"/>
              </a:solidFill>
            </a:endParaRPr>
          </a:p>
          <a:p>
            <a:pPr marL="514350" indent="-514350">
              <a:lnSpc>
                <a:spcPct val="120000"/>
              </a:lnSpc>
              <a:buAutoNum type="alphaUcParenR" startAt="4"/>
            </a:pPr>
            <a:r>
              <a:rPr lang="en-US" sz="2800" dirty="0" smtClean="0"/>
              <a:t>Cluster each bin &amp; create network.</a:t>
            </a:r>
          </a:p>
          <a:p>
            <a:pPr>
              <a:lnSpc>
                <a:spcPct val="120000"/>
              </a:lnSpc>
            </a:pPr>
            <a:r>
              <a:rPr lang="en-US" sz="2800" dirty="0"/>
              <a:t> </a:t>
            </a:r>
            <a:r>
              <a:rPr lang="en-US" sz="2800" dirty="0" smtClean="0"/>
              <a:t>      Vertex = a cluster of a bin.  </a:t>
            </a:r>
            <a:endParaRPr lang="en-US" sz="2800" dirty="0"/>
          </a:p>
          <a:p>
            <a:pPr>
              <a:lnSpc>
                <a:spcPct val="120000"/>
              </a:lnSpc>
            </a:pPr>
            <a:r>
              <a:rPr lang="en-US" sz="2800" dirty="0"/>
              <a:t> </a:t>
            </a:r>
            <a:r>
              <a:rPr lang="en-US" sz="2800" dirty="0" smtClean="0"/>
              <a:t>         Edge = nonempty intersection             </a:t>
            </a:r>
          </a:p>
          <a:p>
            <a:r>
              <a:rPr lang="en-US" sz="2800" dirty="0"/>
              <a:t> </a:t>
            </a:r>
            <a:r>
              <a:rPr lang="en-US" sz="2800" dirty="0" smtClean="0"/>
              <a:t>                                between clusters</a:t>
            </a:r>
            <a:endParaRPr lang="en-US" sz="2800" dirty="0"/>
          </a:p>
        </p:txBody>
      </p:sp>
    </p:spTree>
    <p:extLst>
      <p:ext uri="{BB962C8B-B14F-4D97-AF65-F5344CB8AC3E}">
        <p14:creationId xmlns:p14="http://schemas.microsoft.com/office/powerpoint/2010/main" val="2603587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800" y="0"/>
            <a:ext cx="8754652" cy="7017304"/>
          </a:xfrm>
          <a:prstGeom prst="rect">
            <a:avLst/>
          </a:prstGeom>
        </p:spPr>
        <p:txBody>
          <a:bodyPr wrap="square">
            <a:spAutoFit/>
          </a:bodyPr>
          <a:lstStyle/>
          <a:p>
            <a:r>
              <a:rPr lang="en-US" sz="2400" dirty="0" smtClean="0"/>
              <a:t>Goals for Thursday’s lab:</a:t>
            </a:r>
          </a:p>
          <a:p>
            <a:endParaRPr lang="en-US" sz="1100" dirty="0"/>
          </a:p>
          <a:p>
            <a:r>
              <a:rPr lang="en-US" sz="2400" dirty="0" smtClean="0"/>
              <a:t>1.</a:t>
            </a:r>
            <a:r>
              <a:rPr lang="en-US" sz="2400" dirty="0"/>
              <a:t>)  Work with Python </a:t>
            </a:r>
            <a:r>
              <a:rPr lang="en-US" sz="2400" dirty="0" smtClean="0"/>
              <a:t>Mapper</a:t>
            </a:r>
          </a:p>
          <a:p>
            <a:endParaRPr lang="en-US" sz="1200" dirty="0"/>
          </a:p>
          <a:p>
            <a:r>
              <a:rPr lang="en-US" sz="2400" dirty="0" smtClean="0"/>
              <a:t>Note:  you must request a CLAS account unless you can run python on your own laptop.</a:t>
            </a:r>
            <a:endParaRPr lang="en-US" sz="2400" dirty="0"/>
          </a:p>
          <a:p>
            <a:endParaRPr lang="en-US" sz="2000" dirty="0"/>
          </a:p>
          <a:p>
            <a:r>
              <a:rPr lang="en-US" sz="2400" dirty="0"/>
              <a:t>2</a:t>
            </a:r>
            <a:r>
              <a:rPr lang="en-US" sz="2400" dirty="0" smtClean="0"/>
              <a:t>.) Work on creating your own code for mapper using functions found in </a:t>
            </a:r>
          </a:p>
          <a:p>
            <a:endParaRPr lang="en-US" sz="1200" dirty="0"/>
          </a:p>
          <a:p>
            <a:r>
              <a:rPr lang="en-US" sz="2400" dirty="0" smtClean="0"/>
              <a:t>        </a:t>
            </a:r>
            <a:r>
              <a:rPr lang="en-US" sz="2400" dirty="0" err="1" smtClean="0"/>
              <a:t>uploadDatatoRetc.R</a:t>
            </a:r>
            <a:r>
              <a:rPr lang="en-US" sz="2400" dirty="0" smtClean="0"/>
              <a:t>  </a:t>
            </a:r>
            <a:r>
              <a:rPr lang="en-US" sz="2400" dirty="0"/>
              <a:t>-- commands for reading data into R.</a:t>
            </a:r>
          </a:p>
          <a:p>
            <a:r>
              <a:rPr lang="en-US" sz="2400" dirty="0"/>
              <a:t>                     </a:t>
            </a:r>
            <a:r>
              <a:rPr lang="en-US" sz="2400" dirty="0" smtClean="0"/>
              <a:t>also </a:t>
            </a:r>
            <a:r>
              <a:rPr lang="en-US" sz="2400" dirty="0"/>
              <a:t>includes  commands taken from the Swirl course </a:t>
            </a:r>
          </a:p>
          <a:p>
            <a:r>
              <a:rPr lang="en-US" sz="2400" dirty="0"/>
              <a:t>                    </a:t>
            </a:r>
            <a:r>
              <a:rPr lang="en-US" sz="2400" dirty="0" smtClean="0"/>
              <a:t> </a:t>
            </a:r>
            <a:r>
              <a:rPr lang="en-US" sz="2400" dirty="0"/>
              <a:t>Manipulating data with </a:t>
            </a:r>
            <a:r>
              <a:rPr lang="en-US" sz="2400" dirty="0" err="1"/>
              <a:t>dplyr</a:t>
            </a:r>
            <a:r>
              <a:rPr lang="en-US" sz="2400" dirty="0"/>
              <a:t> - Getting and Cleaning Data.                       </a:t>
            </a:r>
          </a:p>
          <a:p>
            <a:r>
              <a:rPr lang="en-US" sz="2400" dirty="0"/>
              <a:t>                       NOTE filter commands.</a:t>
            </a:r>
          </a:p>
          <a:p>
            <a:endParaRPr lang="en-US" sz="1200" dirty="0" smtClean="0"/>
          </a:p>
          <a:p>
            <a:r>
              <a:rPr lang="en-US" sz="2400" dirty="0" smtClean="0"/>
              <a:t>Focus on reading in data and creating overlapping bins.  Remaining parts will be discussed later.</a:t>
            </a:r>
          </a:p>
          <a:p>
            <a:endParaRPr lang="en-US" sz="2000" dirty="0" smtClean="0"/>
          </a:p>
          <a:p>
            <a:r>
              <a:rPr lang="en-US" sz="2400" dirty="0"/>
              <a:t>3</a:t>
            </a:r>
            <a:r>
              <a:rPr lang="en-US" sz="2400" dirty="0" smtClean="0"/>
              <a:t>.)  Run script </a:t>
            </a:r>
            <a:r>
              <a:rPr lang="en-US" sz="2400" dirty="0" err="1" smtClean="0"/>
              <a:t>TDAmapper.r</a:t>
            </a:r>
            <a:r>
              <a:rPr lang="en-US" sz="2400" dirty="0" smtClean="0"/>
              <a:t>  </a:t>
            </a:r>
            <a:endParaRPr lang="en-US" sz="2400" dirty="0"/>
          </a:p>
          <a:p>
            <a:endParaRPr lang="en-US" sz="2000" dirty="0" smtClean="0"/>
          </a:p>
          <a:p>
            <a:r>
              <a:rPr lang="en-US" sz="2400" dirty="0" smtClean="0"/>
              <a:t>4.)  Have fun with R.                   </a:t>
            </a:r>
            <a:endParaRPr lang="en-US" sz="2400" dirty="0"/>
          </a:p>
        </p:txBody>
      </p:sp>
      <p:sp>
        <p:nvSpPr>
          <p:cNvPr id="3" name="TextBox 2"/>
          <p:cNvSpPr txBox="1"/>
          <p:nvPr/>
        </p:nvSpPr>
        <p:spPr>
          <a:xfrm>
            <a:off x="5292104" y="332601"/>
            <a:ext cx="2237804" cy="461665"/>
          </a:xfrm>
          <a:prstGeom prst="rect">
            <a:avLst/>
          </a:prstGeom>
          <a:solidFill>
            <a:srgbClr val="E2F0D9"/>
          </a:solidFill>
        </p:spPr>
        <p:txBody>
          <a:bodyPr wrap="square" rtlCol="0">
            <a:spAutoFit/>
          </a:bodyPr>
          <a:lstStyle/>
          <a:p>
            <a:r>
              <a:rPr lang="en-US" sz="2400" dirty="0" smtClean="0"/>
              <a:t>Create Data Sets</a:t>
            </a:r>
          </a:p>
        </p:txBody>
      </p:sp>
    </p:spTree>
    <p:extLst>
      <p:ext uri="{BB962C8B-B14F-4D97-AF65-F5344CB8AC3E}">
        <p14:creationId xmlns:p14="http://schemas.microsoft.com/office/powerpoint/2010/main" val="1965215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262258" y="5104007"/>
            <a:ext cx="8645237" cy="1077218"/>
          </a:xfrm>
          <a:prstGeom prst="rect">
            <a:avLst/>
          </a:prstGeom>
          <a:noFill/>
        </p:spPr>
        <p:txBody>
          <a:bodyPr wrap="square" rtlCol="0">
            <a:spAutoFit/>
          </a:bodyPr>
          <a:lstStyle/>
          <a:p>
            <a:r>
              <a:rPr lang="en-US" sz="3200" dirty="0" smtClean="0"/>
              <a:t>What graph do you get when you apply mapper to the above blob if filter = projection to x-axis?</a:t>
            </a:r>
          </a:p>
        </p:txBody>
      </p:sp>
    </p:spTree>
    <p:extLst>
      <p:ext uri="{BB962C8B-B14F-4D97-AF65-F5344CB8AC3E}">
        <p14:creationId xmlns:p14="http://schemas.microsoft.com/office/powerpoint/2010/main" val="3272962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5" name="Group 4"/>
          <p:cNvGrpSpPr>
            <a:grpSpLocks noChangeAspect="1"/>
          </p:cNvGrpSpPr>
          <p:nvPr/>
        </p:nvGrpSpPr>
        <p:grpSpPr>
          <a:xfrm>
            <a:off x="898483" y="145993"/>
            <a:ext cx="7123812" cy="4446612"/>
            <a:chOff x="3449435" y="3089563"/>
            <a:chExt cx="2152138" cy="1525848"/>
          </a:xfrm>
        </p:grpSpPr>
        <p:sp>
          <p:nvSpPr>
            <p:cNvPr id="13" name="Rectangle 12"/>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spTree>
    <p:extLst>
      <p:ext uri="{BB962C8B-B14F-4D97-AF65-F5344CB8AC3E}">
        <p14:creationId xmlns:p14="http://schemas.microsoft.com/office/powerpoint/2010/main" val="2400184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898483" y="145993"/>
            <a:ext cx="1604185" cy="4446612"/>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712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41669" y="145993"/>
            <a:ext cx="1604185" cy="4446612"/>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347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114992" y="145993"/>
            <a:ext cx="1604185" cy="4446612"/>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395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92987" y="145993"/>
            <a:ext cx="1604185" cy="4446612"/>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572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grpSp>
        <p:nvGrpSpPr>
          <p:cNvPr id="2" name="Group 1"/>
          <p:cNvGrpSpPr/>
          <p:nvPr/>
        </p:nvGrpSpPr>
        <p:grpSpPr>
          <a:xfrm>
            <a:off x="1513177" y="1749826"/>
            <a:ext cx="179377" cy="946524"/>
            <a:chOff x="1513177" y="1749826"/>
            <a:chExt cx="179377" cy="946524"/>
          </a:xfrm>
        </p:grpSpPr>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37826" y="145993"/>
            <a:ext cx="1604185" cy="4446612"/>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953703" y="1747406"/>
            <a:ext cx="179377" cy="1267702"/>
            <a:chOff x="1513177" y="1428648"/>
            <a:chExt cx="179377" cy="1267702"/>
          </a:xfrm>
        </p:grpSpPr>
        <p:sp>
          <p:nvSpPr>
            <p:cNvPr id="24" name="Oval 23"/>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0092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Cluste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03" y="2847108"/>
            <a:ext cx="2381250" cy="239077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File:Hierarchical clustering simple diagra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304" y="2216350"/>
            <a:ext cx="3981450" cy="31718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463891" y="168622"/>
            <a:ext cx="4216219" cy="584775"/>
          </a:xfrm>
          <a:prstGeom prst="rect">
            <a:avLst/>
          </a:prstGeom>
        </p:spPr>
        <p:txBody>
          <a:bodyPr wrap="none">
            <a:spAutoFit/>
          </a:bodyPr>
          <a:lstStyle/>
          <a:p>
            <a:r>
              <a:rPr lang="en-US" sz="3200" b="0" i="0" dirty="0" smtClean="0">
                <a:solidFill>
                  <a:srgbClr val="7030A0"/>
                </a:solidFill>
                <a:effectLst/>
                <a:latin typeface="Linux Libertine"/>
              </a:rPr>
              <a:t>Hierarchical clustering</a:t>
            </a:r>
            <a:endParaRPr lang="en-US" sz="3200" b="0" i="0" dirty="0">
              <a:solidFill>
                <a:srgbClr val="7030A0"/>
              </a:solidFill>
              <a:effectLst/>
              <a:latin typeface="Linux Libertine"/>
            </a:endParaRPr>
          </a:p>
        </p:txBody>
      </p:sp>
      <p:sp>
        <p:nvSpPr>
          <p:cNvPr id="3" name="Rectangle 2"/>
          <p:cNvSpPr/>
          <p:nvPr/>
        </p:nvSpPr>
        <p:spPr>
          <a:xfrm>
            <a:off x="5068396" y="5998664"/>
            <a:ext cx="3851160" cy="646331"/>
          </a:xfrm>
          <a:prstGeom prst="rect">
            <a:avLst/>
          </a:prstGeom>
        </p:spPr>
        <p:txBody>
          <a:bodyPr wrap="square">
            <a:spAutoFit/>
          </a:bodyPr>
          <a:lstStyle/>
          <a:p>
            <a:r>
              <a:rPr lang="en-US" dirty="0" smtClean="0"/>
              <a:t>http://en.wikipedia.org/wiki/File:Hierarchical_clustering_simple_diagram.svg</a:t>
            </a:r>
            <a:endParaRPr lang="en-US" dirty="0"/>
          </a:p>
        </p:txBody>
      </p:sp>
      <p:sp>
        <p:nvSpPr>
          <p:cNvPr id="4" name="Rectangle 3"/>
          <p:cNvSpPr/>
          <p:nvPr/>
        </p:nvSpPr>
        <p:spPr>
          <a:xfrm>
            <a:off x="245850" y="5887782"/>
            <a:ext cx="2914430" cy="646331"/>
          </a:xfrm>
          <a:prstGeom prst="rect">
            <a:avLst/>
          </a:prstGeom>
        </p:spPr>
        <p:txBody>
          <a:bodyPr wrap="square">
            <a:spAutoFit/>
          </a:bodyPr>
          <a:lstStyle/>
          <a:p>
            <a:r>
              <a:rPr lang="en-US" dirty="0" smtClean="0"/>
              <a:t>http://en.wikipedia.org/wiki/File:Clusters.svg</a:t>
            </a:r>
            <a:endParaRPr lang="en-US" dirty="0"/>
          </a:p>
        </p:txBody>
      </p:sp>
      <p:sp>
        <p:nvSpPr>
          <p:cNvPr id="7" name="Rectangle 6"/>
          <p:cNvSpPr/>
          <p:nvPr/>
        </p:nvSpPr>
        <p:spPr>
          <a:xfrm>
            <a:off x="5828541" y="1387886"/>
            <a:ext cx="2014975" cy="523220"/>
          </a:xfrm>
          <a:prstGeom prst="rect">
            <a:avLst/>
          </a:prstGeom>
        </p:spPr>
        <p:txBody>
          <a:bodyPr wrap="none">
            <a:spAutoFit/>
          </a:bodyPr>
          <a:lstStyle/>
          <a:p>
            <a:r>
              <a:rPr lang="en-US" sz="2800" dirty="0" err="1" smtClean="0">
                <a:solidFill>
                  <a:schemeClr val="accent6">
                    <a:lumMod val="50000"/>
                  </a:schemeClr>
                </a:solidFill>
              </a:rPr>
              <a:t>Dendrogram</a:t>
            </a:r>
            <a:endParaRPr lang="en-US" sz="2800" dirty="0">
              <a:solidFill>
                <a:schemeClr val="accent6">
                  <a:lumMod val="50000"/>
                </a:schemeClr>
              </a:solidFill>
            </a:endParaRPr>
          </a:p>
        </p:txBody>
      </p:sp>
      <p:sp>
        <p:nvSpPr>
          <p:cNvPr id="10" name="Rectangle 9"/>
          <p:cNvSpPr/>
          <p:nvPr/>
        </p:nvSpPr>
        <p:spPr>
          <a:xfrm>
            <a:off x="1201134" y="1387886"/>
            <a:ext cx="861454" cy="523220"/>
          </a:xfrm>
          <a:prstGeom prst="rect">
            <a:avLst/>
          </a:prstGeom>
        </p:spPr>
        <p:txBody>
          <a:bodyPr wrap="none">
            <a:spAutoFit/>
          </a:bodyPr>
          <a:lstStyle/>
          <a:p>
            <a:r>
              <a:rPr lang="en-US" sz="2800" dirty="0" smtClean="0">
                <a:solidFill>
                  <a:schemeClr val="accent6">
                    <a:lumMod val="50000"/>
                  </a:schemeClr>
                </a:solidFill>
              </a:rPr>
              <a:t>Data</a:t>
            </a:r>
            <a:endParaRPr lang="en-US" sz="2800" dirty="0">
              <a:solidFill>
                <a:schemeClr val="accent6">
                  <a:lumMod val="50000"/>
                </a:schemeClr>
              </a:solidFill>
            </a:endParaRPr>
          </a:p>
        </p:txBody>
      </p:sp>
      <p:cxnSp>
        <p:nvCxnSpPr>
          <p:cNvPr id="9" name="Straight Connector 8"/>
          <p:cNvCxnSpPr/>
          <p:nvPr/>
        </p:nvCxnSpPr>
        <p:spPr>
          <a:xfrm>
            <a:off x="4056611" y="2216350"/>
            <a:ext cx="0" cy="4275888"/>
          </a:xfrm>
          <a:prstGeom prst="line">
            <a:avLst/>
          </a:prstGeom>
          <a:ln w="44450"/>
        </p:spPr>
        <p:style>
          <a:lnRef idx="3">
            <a:schemeClr val="accent1"/>
          </a:lnRef>
          <a:fillRef idx="0">
            <a:schemeClr val="accent1"/>
          </a:fillRef>
          <a:effectRef idx="2">
            <a:schemeClr val="accent1"/>
          </a:effectRef>
          <a:fontRef idx="minor">
            <a:schemeClr val="tx1"/>
          </a:fontRef>
        </p:style>
      </p:cxnSp>
      <p:sp>
        <p:nvSpPr>
          <p:cNvPr id="11" name="Right Arrow 10"/>
          <p:cNvSpPr/>
          <p:nvPr/>
        </p:nvSpPr>
        <p:spPr>
          <a:xfrm>
            <a:off x="3676576" y="1325299"/>
            <a:ext cx="922712" cy="64839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355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grpSp>
        <p:nvGrpSpPr>
          <p:cNvPr id="2" name="Group 1"/>
          <p:cNvGrpSpPr/>
          <p:nvPr/>
        </p:nvGrpSpPr>
        <p:grpSpPr>
          <a:xfrm>
            <a:off x="1513177" y="1749826"/>
            <a:ext cx="179377" cy="946524"/>
            <a:chOff x="1513177" y="1749826"/>
            <a:chExt cx="179377" cy="946524"/>
          </a:xfrm>
        </p:grpSpPr>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953703" y="1747406"/>
            <a:ext cx="179377" cy="1267702"/>
            <a:chOff x="1513177" y="1428648"/>
            <a:chExt cx="179377" cy="1267702"/>
          </a:xfrm>
        </p:grpSpPr>
        <p:sp>
          <p:nvSpPr>
            <p:cNvPr id="24" name="Oval 23"/>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6418110" y="145993"/>
            <a:ext cx="1604185" cy="4446612"/>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7273943" y="1753816"/>
            <a:ext cx="179377" cy="1267702"/>
            <a:chOff x="1513177" y="1428648"/>
            <a:chExt cx="179377" cy="1267702"/>
          </a:xfrm>
        </p:grpSpPr>
        <p:sp>
          <p:nvSpPr>
            <p:cNvPr id="30" name="Oval 29"/>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4103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grpSp>
        <p:nvGrpSpPr>
          <p:cNvPr id="2" name="Group 1"/>
          <p:cNvGrpSpPr/>
          <p:nvPr/>
        </p:nvGrpSpPr>
        <p:grpSpPr>
          <a:xfrm>
            <a:off x="1513177" y="1749826"/>
            <a:ext cx="179377" cy="946524"/>
            <a:chOff x="1513177" y="1749826"/>
            <a:chExt cx="179377" cy="946524"/>
          </a:xfrm>
        </p:grpSpPr>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953703" y="1747406"/>
            <a:ext cx="179377" cy="1267702"/>
            <a:chOff x="1513177" y="1428648"/>
            <a:chExt cx="179377" cy="1267702"/>
          </a:xfrm>
        </p:grpSpPr>
        <p:sp>
          <p:nvSpPr>
            <p:cNvPr id="24" name="Oval 23"/>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273943" y="1753816"/>
            <a:ext cx="179377" cy="1267702"/>
            <a:chOff x="1513177" y="1428648"/>
            <a:chExt cx="179377" cy="1267702"/>
          </a:xfrm>
        </p:grpSpPr>
        <p:sp>
          <p:nvSpPr>
            <p:cNvPr id="30" name="Oval 29"/>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a:grpSpLocks noChangeAspect="1"/>
          </p:cNvGrpSpPr>
          <p:nvPr/>
        </p:nvGrpSpPr>
        <p:grpSpPr>
          <a:xfrm>
            <a:off x="898483" y="145993"/>
            <a:ext cx="7123812" cy="4446612"/>
            <a:chOff x="3449435" y="3089563"/>
            <a:chExt cx="2152138" cy="1525848"/>
          </a:xfrm>
        </p:grpSpPr>
        <p:sp>
          <p:nvSpPr>
            <p:cNvPr id="33" name="Rectangle 32"/>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0256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a:grpSpLocks noChangeAspect="1"/>
          </p:cNvGrpSpPr>
          <p:nvPr/>
        </p:nvGrpSpPr>
        <p:grpSpPr>
          <a:xfrm>
            <a:off x="898483" y="145993"/>
            <a:ext cx="7123812" cy="4446612"/>
            <a:chOff x="3449435" y="3089563"/>
            <a:chExt cx="2152138" cy="1525848"/>
          </a:xfrm>
        </p:grpSpPr>
        <p:sp>
          <p:nvSpPr>
            <p:cNvPr id="33" name="Rectangle 32"/>
            <p:cNvSpPr/>
            <p:nvPr/>
          </p:nvSpPr>
          <p:spPr>
            <a:xfrm>
              <a:off x="5116941" y="3089563"/>
              <a:ext cx="484632" cy="1525848"/>
            </a:xfrm>
            <a:prstGeom prst="rect">
              <a:avLst/>
            </a:prstGeom>
            <a:solidFill>
              <a:srgbClr val="0000FF">
                <a:alpha val="47000"/>
              </a:srgbClr>
            </a:solid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90582" y="3089563"/>
              <a:ext cx="484632" cy="1525848"/>
            </a:xfrm>
            <a:prstGeom prst="rect">
              <a:avLst/>
            </a:prstGeom>
            <a:solidFill>
              <a:schemeClr val="accent5">
                <a:lumMod val="75000"/>
                <a:alpha val="47000"/>
              </a:schemeClr>
            </a:solidFill>
            <a:ln w="19050" cmpd="sng">
              <a:solidFill>
                <a:schemeClr val="accent5">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474931" y="3089563"/>
              <a:ext cx="484632" cy="1525848"/>
            </a:xfrm>
            <a:prstGeom prst="rect">
              <a:avLst/>
            </a:prstGeom>
            <a:solidFill>
              <a:srgbClr val="008000">
                <a:alpha val="47000"/>
              </a:srgbClr>
            </a:solidFill>
            <a:ln w="19050" cmpd="sng">
              <a:solidFill>
                <a:srgbClr val="008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119053" y="3089563"/>
              <a:ext cx="484632" cy="1525848"/>
            </a:xfrm>
            <a:prstGeom prst="rect">
              <a:avLst/>
            </a:prstGeom>
            <a:solidFill>
              <a:srgbClr val="FFFF00">
                <a:alpha val="47000"/>
              </a:srgbClr>
            </a:solidFill>
            <a:ln w="19050" cmpd="sng">
              <a:solidFill>
                <a:srgbClr val="FF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794797" y="3089563"/>
              <a:ext cx="484632" cy="1525848"/>
            </a:xfrm>
            <a:prstGeom prst="rect">
              <a:avLst/>
            </a:prstGeom>
            <a:solidFill>
              <a:srgbClr val="FF6600">
                <a:alpha val="47000"/>
              </a:srgbClr>
            </a:solidFill>
            <a:ln w="19050" cmpd="sng">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449435" y="3089563"/>
              <a:ext cx="484632" cy="1525848"/>
            </a:xfrm>
            <a:prstGeom prst="rect">
              <a:avLst/>
            </a:prstGeom>
            <a:solidFill>
              <a:srgbClr val="FF0000">
                <a:alpha val="47000"/>
              </a:srgbClr>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Arrow Connector 18"/>
          <p:cNvCxnSpPr/>
          <p:nvPr/>
        </p:nvCxnSpPr>
        <p:spPr>
          <a:xfrm>
            <a:off x="145982" y="5101608"/>
            <a:ext cx="8656784" cy="0"/>
          </a:xfrm>
          <a:prstGeom prst="straightConnector1">
            <a:avLst/>
          </a:prstGeom>
          <a:ln w="5715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98483" y="5100388"/>
            <a:ext cx="1604186" cy="0"/>
          </a:xfrm>
          <a:prstGeom prst="line">
            <a:avLst/>
          </a:prstGeom>
          <a:ln w="76200" cmpd="sng">
            <a:solidFill>
              <a:srgbClr val="FF0000">
                <a:alpha val="5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8231" y="5101608"/>
            <a:ext cx="1604186" cy="0"/>
          </a:xfrm>
          <a:prstGeom prst="line">
            <a:avLst/>
          </a:prstGeom>
          <a:ln w="76200" cmpd="sng">
            <a:solidFill>
              <a:srgbClr val="FF6600">
                <a:alpha val="55000"/>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47850" y="5101608"/>
            <a:ext cx="1604186" cy="0"/>
          </a:xfrm>
          <a:prstGeom prst="line">
            <a:avLst/>
          </a:prstGeom>
          <a:ln w="76200" cmpd="sng">
            <a:solidFill>
              <a:srgbClr val="FFFF00">
                <a:alpha val="55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49517" y="5101608"/>
            <a:ext cx="1604186" cy="0"/>
          </a:xfrm>
          <a:prstGeom prst="line">
            <a:avLst/>
          </a:prstGeom>
          <a:ln w="76200" cmpd="sng">
            <a:solidFill>
              <a:srgbClr val="008000">
                <a:alpha val="55000"/>
              </a:srgb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436397" y="5100388"/>
            <a:ext cx="1604186" cy="0"/>
          </a:xfrm>
          <a:prstGeom prst="line">
            <a:avLst/>
          </a:prstGeom>
          <a:ln w="76200" cmpd="sng">
            <a:solidFill>
              <a:schemeClr val="accent5">
                <a:lumMod val="75000"/>
                <a:alpha val="5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06634" y="5101606"/>
            <a:ext cx="1604186" cy="0"/>
          </a:xfrm>
          <a:prstGeom prst="line">
            <a:avLst/>
          </a:prstGeom>
          <a:ln w="76200" cmpd="sng">
            <a:solidFill>
              <a:srgbClr val="0000FF">
                <a:alpha val="55000"/>
              </a:srgbClr>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35624" y="4767793"/>
            <a:ext cx="10035721" cy="584776"/>
          </a:xfrm>
          <a:prstGeom prst="rect">
            <a:avLst/>
          </a:prstGeom>
          <a:noFill/>
        </p:spPr>
        <p:txBody>
          <a:bodyPr wrap="square" rtlCol="0">
            <a:spAutoFit/>
          </a:bodyPr>
          <a:lstStyle/>
          <a:p>
            <a:r>
              <a:rPr lang="en-US" sz="3200" dirty="0" smtClean="0">
                <a:solidFill>
                  <a:srgbClr val="FF0000"/>
                </a:solidFill>
              </a:rPr>
              <a:t> (</a:t>
            </a:r>
            <a:r>
              <a:rPr lang="en-US" sz="3200" dirty="0" smtClean="0"/>
              <a:t>           </a:t>
            </a:r>
            <a:r>
              <a:rPr lang="en-US" sz="3200" dirty="0" smtClean="0">
                <a:solidFill>
                  <a:srgbClr val="FF6600"/>
                </a:solidFill>
              </a:rPr>
              <a:t>(</a:t>
            </a:r>
            <a:r>
              <a:rPr lang="en-US" sz="3200" dirty="0" smtClean="0"/>
              <a:t>    </a:t>
            </a:r>
            <a:r>
              <a:rPr lang="en-US" sz="3200" dirty="0" smtClean="0">
                <a:solidFill>
                  <a:srgbClr val="FF0000"/>
                </a:solidFill>
              </a:rPr>
              <a:t>)</a:t>
            </a:r>
            <a:r>
              <a:rPr lang="en-US" sz="3200" dirty="0" smtClean="0"/>
              <a:t>     </a:t>
            </a:r>
            <a:r>
              <a:rPr lang="en-US" sz="3200" dirty="0" smtClean="0">
                <a:solidFill>
                  <a:srgbClr val="FFFF00"/>
                </a:solidFill>
              </a:rPr>
              <a:t>(</a:t>
            </a:r>
            <a:r>
              <a:rPr lang="en-US" sz="3200" dirty="0" smtClean="0"/>
              <a:t>    </a:t>
            </a:r>
            <a:r>
              <a:rPr lang="en-US" sz="3200" dirty="0" smtClean="0">
                <a:solidFill>
                  <a:srgbClr val="FF6600"/>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FFFF00"/>
                </a:solidFill>
              </a:rPr>
              <a:t>)</a:t>
            </a:r>
            <a:r>
              <a:rPr lang="en-US" sz="3200" dirty="0" smtClean="0"/>
              <a:t>      </a:t>
            </a:r>
            <a:r>
              <a:rPr lang="en-US" sz="3200" dirty="0" smtClean="0">
                <a:solidFill>
                  <a:schemeClr val="accent5">
                    <a:lumMod val="75000"/>
                  </a:schemeClr>
                </a:solidFill>
              </a:rPr>
              <a:t>(</a:t>
            </a:r>
            <a:r>
              <a:rPr lang="en-US" sz="3200" dirty="0" smtClean="0"/>
              <a:t>    </a:t>
            </a:r>
            <a:r>
              <a:rPr lang="en-US" sz="3200" dirty="0" smtClean="0">
                <a:solidFill>
                  <a:srgbClr val="008000"/>
                </a:solidFill>
              </a:rPr>
              <a:t>)</a:t>
            </a:r>
            <a:r>
              <a:rPr lang="en-US" sz="3200" dirty="0" smtClean="0"/>
              <a:t>     </a:t>
            </a:r>
            <a:r>
              <a:rPr lang="en-US" sz="3200" dirty="0" smtClean="0">
                <a:solidFill>
                  <a:srgbClr val="0000FF"/>
                </a:solidFill>
              </a:rPr>
              <a:t>(</a:t>
            </a:r>
            <a:r>
              <a:rPr lang="en-US" sz="3200" dirty="0" smtClean="0"/>
              <a:t>   </a:t>
            </a:r>
            <a:r>
              <a:rPr lang="en-US" sz="3200" dirty="0" smtClean="0">
                <a:solidFill>
                  <a:srgbClr val="31859C"/>
                </a:solidFill>
              </a:rPr>
              <a:t>)</a:t>
            </a:r>
            <a:r>
              <a:rPr lang="en-US" sz="3200" dirty="0" smtClean="0"/>
              <a:t>           </a:t>
            </a:r>
            <a:r>
              <a:rPr lang="en-US" sz="3200" dirty="0" smtClean="0">
                <a:solidFill>
                  <a:srgbClr val="0000FF"/>
                </a:solidFill>
              </a:rPr>
              <a:t>)</a:t>
            </a:r>
          </a:p>
        </p:txBody>
      </p:sp>
      <p:cxnSp>
        <p:nvCxnSpPr>
          <p:cNvPr id="15" name="Straight Connector 14"/>
          <p:cNvCxnSpPr/>
          <p:nvPr/>
        </p:nvCxnSpPr>
        <p:spPr>
          <a:xfrm>
            <a:off x="1569992" y="1797613"/>
            <a:ext cx="1145064" cy="840982"/>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0337" y="2615807"/>
            <a:ext cx="3340249" cy="80543"/>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90586" y="2696350"/>
            <a:ext cx="1100277" cy="231805"/>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990586" y="1797613"/>
            <a:ext cx="1005334" cy="898737"/>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995920" y="1797613"/>
            <a:ext cx="1320240"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047069" y="2928155"/>
            <a:ext cx="1362457"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513177" y="1747406"/>
            <a:ext cx="5940143" cy="1274112"/>
            <a:chOff x="1513177" y="1747406"/>
            <a:chExt cx="5940143" cy="1274112"/>
          </a:xfrm>
        </p:grpSpPr>
        <p:grpSp>
          <p:nvGrpSpPr>
            <p:cNvPr id="2" name="Group 1"/>
            <p:cNvGrpSpPr/>
            <p:nvPr/>
          </p:nvGrpSpPr>
          <p:grpSpPr>
            <a:xfrm>
              <a:off x="1513177" y="1749826"/>
              <a:ext cx="179377" cy="946524"/>
              <a:chOff x="1513177" y="1749826"/>
              <a:chExt cx="179377" cy="946524"/>
            </a:xfrm>
          </p:grpSpPr>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953703" y="1747406"/>
              <a:ext cx="179377" cy="1267702"/>
              <a:chOff x="1513177" y="1428648"/>
              <a:chExt cx="179377" cy="1267702"/>
            </a:xfrm>
          </p:grpSpPr>
          <p:sp>
            <p:nvSpPr>
              <p:cNvPr id="24" name="Oval 23"/>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273943" y="1753816"/>
              <a:ext cx="179377" cy="1267702"/>
              <a:chOff x="1513177" y="1428648"/>
              <a:chExt cx="179377" cy="1267702"/>
            </a:xfrm>
          </p:grpSpPr>
          <p:sp>
            <p:nvSpPr>
              <p:cNvPr id="30" name="Oval 29"/>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33895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07389" y="145993"/>
            <a:ext cx="6993815" cy="4379777"/>
            <a:chOff x="991672" y="145993"/>
            <a:chExt cx="6993815" cy="4379777"/>
          </a:xfrm>
        </p:grpSpPr>
        <p:sp>
          <p:nvSpPr>
            <p:cNvPr id="6" name="Freeform 5"/>
            <p:cNvSpPr/>
            <p:nvPr/>
          </p:nvSpPr>
          <p:spPr>
            <a:xfrm>
              <a:off x="991672" y="145993"/>
              <a:ext cx="6993815" cy="4379777"/>
            </a:xfrm>
            <a:custGeom>
              <a:avLst/>
              <a:gdLst>
                <a:gd name="connsiteX0" fmla="*/ 1095883 w 6993815"/>
                <a:gd name="connsiteY0" fmla="*/ 1518323 h 4379777"/>
                <a:gd name="connsiteX1" fmla="*/ 1095883 w 6993815"/>
                <a:gd name="connsiteY1" fmla="*/ 1518323 h 4379777"/>
                <a:gd name="connsiteX2" fmla="*/ 1387848 w 6993815"/>
                <a:gd name="connsiteY2" fmla="*/ 1503723 h 4379777"/>
                <a:gd name="connsiteX3" fmla="*/ 1636019 w 6993815"/>
                <a:gd name="connsiteY3" fmla="*/ 1532922 h 4379777"/>
                <a:gd name="connsiteX4" fmla="*/ 1679814 w 6993815"/>
                <a:gd name="connsiteY4" fmla="*/ 1547521 h 4379777"/>
                <a:gd name="connsiteX5" fmla="*/ 1752805 w 6993815"/>
                <a:gd name="connsiteY5" fmla="*/ 1562120 h 4379777"/>
                <a:gd name="connsiteX6" fmla="*/ 1811199 w 6993815"/>
                <a:gd name="connsiteY6" fmla="*/ 1547521 h 4379777"/>
                <a:gd name="connsiteX7" fmla="*/ 1825797 w 6993815"/>
                <a:gd name="connsiteY7" fmla="*/ 1328532 h 4379777"/>
                <a:gd name="connsiteX8" fmla="*/ 1840395 w 6993815"/>
                <a:gd name="connsiteY8" fmla="*/ 1182540 h 4379777"/>
                <a:gd name="connsiteX9" fmla="*/ 1869592 w 6993815"/>
                <a:gd name="connsiteY9" fmla="*/ 846757 h 4379777"/>
                <a:gd name="connsiteX10" fmla="*/ 1884190 w 6993815"/>
                <a:gd name="connsiteY10" fmla="*/ 759161 h 4379777"/>
                <a:gd name="connsiteX11" fmla="*/ 1913387 w 6993815"/>
                <a:gd name="connsiteY11" fmla="*/ 671566 h 4379777"/>
                <a:gd name="connsiteX12" fmla="*/ 1927985 w 6993815"/>
                <a:gd name="connsiteY12" fmla="*/ 627768 h 4379777"/>
                <a:gd name="connsiteX13" fmla="*/ 1957181 w 6993815"/>
                <a:gd name="connsiteY13" fmla="*/ 569371 h 4379777"/>
                <a:gd name="connsiteX14" fmla="*/ 1971780 w 6993815"/>
                <a:gd name="connsiteY14" fmla="*/ 510974 h 4379777"/>
                <a:gd name="connsiteX15" fmla="*/ 2000976 w 6993815"/>
                <a:gd name="connsiteY15" fmla="*/ 467176 h 4379777"/>
                <a:gd name="connsiteX16" fmla="*/ 2030173 w 6993815"/>
                <a:gd name="connsiteY16" fmla="*/ 408779 h 4379777"/>
                <a:gd name="connsiteX17" fmla="*/ 2073968 w 6993815"/>
                <a:gd name="connsiteY17" fmla="*/ 379581 h 4379777"/>
                <a:gd name="connsiteX18" fmla="*/ 2234549 w 6993815"/>
                <a:gd name="connsiteY18" fmla="*/ 335783 h 4379777"/>
                <a:gd name="connsiteX19" fmla="*/ 2322139 w 6993815"/>
                <a:gd name="connsiteY19" fmla="*/ 350382 h 4379777"/>
                <a:gd name="connsiteX20" fmla="*/ 2336737 w 6993815"/>
                <a:gd name="connsiteY20" fmla="*/ 394180 h 4379777"/>
                <a:gd name="connsiteX21" fmla="*/ 2365933 w 6993815"/>
                <a:gd name="connsiteY21" fmla="*/ 452577 h 4379777"/>
                <a:gd name="connsiteX22" fmla="*/ 2365933 w 6993815"/>
                <a:gd name="connsiteY22" fmla="*/ 905154 h 4379777"/>
                <a:gd name="connsiteX23" fmla="*/ 2380532 w 6993815"/>
                <a:gd name="connsiteY23" fmla="*/ 1240937 h 4379777"/>
                <a:gd name="connsiteX24" fmla="*/ 2395130 w 6993815"/>
                <a:gd name="connsiteY24" fmla="*/ 1299334 h 4379777"/>
                <a:gd name="connsiteX25" fmla="*/ 2468121 w 6993815"/>
                <a:gd name="connsiteY25" fmla="*/ 1430727 h 4379777"/>
                <a:gd name="connsiteX26" fmla="*/ 2511916 w 6993815"/>
                <a:gd name="connsiteY26" fmla="*/ 1445326 h 4379777"/>
                <a:gd name="connsiteX27" fmla="*/ 2614104 w 6993815"/>
                <a:gd name="connsiteY27" fmla="*/ 1489124 h 4379777"/>
                <a:gd name="connsiteX28" fmla="*/ 2730890 w 6993815"/>
                <a:gd name="connsiteY28" fmla="*/ 1503723 h 4379777"/>
                <a:gd name="connsiteX29" fmla="*/ 3008258 w 6993815"/>
                <a:gd name="connsiteY29" fmla="*/ 1474525 h 4379777"/>
                <a:gd name="connsiteX30" fmla="*/ 3095848 w 6993815"/>
                <a:gd name="connsiteY30" fmla="*/ 1372330 h 4379777"/>
                <a:gd name="connsiteX31" fmla="*/ 3183437 w 6993815"/>
                <a:gd name="connsiteY31" fmla="*/ 1270135 h 4379777"/>
                <a:gd name="connsiteX32" fmla="*/ 3198036 w 6993815"/>
                <a:gd name="connsiteY32" fmla="*/ 1226338 h 4379777"/>
                <a:gd name="connsiteX33" fmla="*/ 3227232 w 6993815"/>
                <a:gd name="connsiteY33" fmla="*/ 1094944 h 4379777"/>
                <a:gd name="connsiteX34" fmla="*/ 3241830 w 6993815"/>
                <a:gd name="connsiteY34" fmla="*/ 1036547 h 4379777"/>
                <a:gd name="connsiteX35" fmla="*/ 3256429 w 6993815"/>
                <a:gd name="connsiteY35" fmla="*/ 510974 h 4379777"/>
                <a:gd name="connsiteX36" fmla="*/ 3285625 w 6993815"/>
                <a:gd name="connsiteY36" fmla="*/ 364982 h 4379777"/>
                <a:gd name="connsiteX37" fmla="*/ 3300224 w 6993815"/>
                <a:gd name="connsiteY37" fmla="*/ 321184 h 4379777"/>
                <a:gd name="connsiteX38" fmla="*/ 3329420 w 6993815"/>
                <a:gd name="connsiteY38" fmla="*/ 189790 h 4379777"/>
                <a:gd name="connsiteX39" fmla="*/ 3344018 w 6993815"/>
                <a:gd name="connsiteY39" fmla="*/ 145993 h 4379777"/>
                <a:gd name="connsiteX40" fmla="*/ 3387813 w 6993815"/>
                <a:gd name="connsiteY40" fmla="*/ 102195 h 4379777"/>
                <a:gd name="connsiteX41" fmla="*/ 3460805 w 6993815"/>
                <a:gd name="connsiteY41" fmla="*/ 14599 h 4379777"/>
                <a:gd name="connsiteX42" fmla="*/ 3519198 w 6993815"/>
                <a:gd name="connsiteY42" fmla="*/ 0 h 4379777"/>
                <a:gd name="connsiteX43" fmla="*/ 3665181 w 6993815"/>
                <a:gd name="connsiteY43" fmla="*/ 43798 h 4379777"/>
                <a:gd name="connsiteX44" fmla="*/ 3723574 w 6993815"/>
                <a:gd name="connsiteY44" fmla="*/ 1094944 h 4379777"/>
                <a:gd name="connsiteX45" fmla="*/ 3738172 w 6993815"/>
                <a:gd name="connsiteY45" fmla="*/ 1138742 h 4379777"/>
                <a:gd name="connsiteX46" fmla="*/ 3781967 w 6993815"/>
                <a:gd name="connsiteY46" fmla="*/ 1197139 h 4379777"/>
                <a:gd name="connsiteX47" fmla="*/ 3796565 w 6993815"/>
                <a:gd name="connsiteY47" fmla="*/ 1518323 h 4379777"/>
                <a:gd name="connsiteX48" fmla="*/ 3811163 w 6993815"/>
                <a:gd name="connsiteY48" fmla="*/ 1576720 h 4379777"/>
                <a:gd name="connsiteX49" fmla="*/ 3854958 w 6993815"/>
                <a:gd name="connsiteY49" fmla="*/ 1605918 h 4379777"/>
                <a:gd name="connsiteX50" fmla="*/ 4322103 w 6993815"/>
                <a:gd name="connsiteY50" fmla="*/ 1591319 h 4379777"/>
                <a:gd name="connsiteX51" fmla="*/ 4468086 w 6993815"/>
                <a:gd name="connsiteY51" fmla="*/ 1562120 h 4379777"/>
                <a:gd name="connsiteX52" fmla="*/ 4643266 w 6993815"/>
                <a:gd name="connsiteY52" fmla="*/ 1532922 h 4379777"/>
                <a:gd name="connsiteX53" fmla="*/ 4876838 w 6993815"/>
                <a:gd name="connsiteY53" fmla="*/ 1474525 h 4379777"/>
                <a:gd name="connsiteX54" fmla="*/ 5008223 w 6993815"/>
                <a:gd name="connsiteY54" fmla="*/ 1445326 h 4379777"/>
                <a:gd name="connsiteX55" fmla="*/ 5183402 w 6993815"/>
                <a:gd name="connsiteY55" fmla="*/ 1416128 h 4379777"/>
                <a:gd name="connsiteX56" fmla="*/ 5329385 w 6993815"/>
                <a:gd name="connsiteY56" fmla="*/ 1372330 h 4379777"/>
                <a:gd name="connsiteX57" fmla="*/ 5650547 w 6993815"/>
                <a:gd name="connsiteY57" fmla="*/ 1343132 h 4379777"/>
                <a:gd name="connsiteX58" fmla="*/ 6292872 w 6993815"/>
                <a:gd name="connsiteY58" fmla="*/ 1357731 h 4379777"/>
                <a:gd name="connsiteX59" fmla="*/ 6395060 w 6993815"/>
                <a:gd name="connsiteY59" fmla="*/ 1386929 h 4379777"/>
                <a:gd name="connsiteX60" fmla="*/ 6482649 w 6993815"/>
                <a:gd name="connsiteY60" fmla="*/ 1401529 h 4379777"/>
                <a:gd name="connsiteX61" fmla="*/ 6657829 w 6993815"/>
                <a:gd name="connsiteY61" fmla="*/ 1445326 h 4379777"/>
                <a:gd name="connsiteX62" fmla="*/ 6716222 w 6993815"/>
                <a:gd name="connsiteY62" fmla="*/ 1459926 h 4379777"/>
                <a:gd name="connsiteX63" fmla="*/ 6803812 w 6993815"/>
                <a:gd name="connsiteY63" fmla="*/ 1489124 h 4379777"/>
                <a:gd name="connsiteX64" fmla="*/ 6847606 w 6993815"/>
                <a:gd name="connsiteY64" fmla="*/ 1518323 h 4379777"/>
                <a:gd name="connsiteX65" fmla="*/ 6891401 w 6993815"/>
                <a:gd name="connsiteY65" fmla="*/ 1532922 h 4379777"/>
                <a:gd name="connsiteX66" fmla="*/ 6978991 w 6993815"/>
                <a:gd name="connsiteY66" fmla="*/ 1620517 h 4379777"/>
                <a:gd name="connsiteX67" fmla="*/ 6993589 w 6993815"/>
                <a:gd name="connsiteY67" fmla="*/ 1678914 h 4379777"/>
                <a:gd name="connsiteX68" fmla="*/ 6964393 w 6993815"/>
                <a:gd name="connsiteY68" fmla="*/ 1766510 h 4379777"/>
                <a:gd name="connsiteX69" fmla="*/ 6906000 w 6993815"/>
                <a:gd name="connsiteY69" fmla="*/ 1795709 h 4379777"/>
                <a:gd name="connsiteX70" fmla="*/ 6774615 w 6993815"/>
                <a:gd name="connsiteY70" fmla="*/ 1824907 h 4379777"/>
                <a:gd name="connsiteX71" fmla="*/ 4614069 w 6993815"/>
                <a:gd name="connsiteY71" fmla="*/ 1824907 h 4379777"/>
                <a:gd name="connsiteX72" fmla="*/ 4526479 w 6993815"/>
                <a:gd name="connsiteY72" fmla="*/ 1854106 h 4379777"/>
                <a:gd name="connsiteX73" fmla="*/ 4409693 w 6993815"/>
                <a:gd name="connsiteY73" fmla="*/ 1956300 h 4379777"/>
                <a:gd name="connsiteX74" fmla="*/ 4351300 w 6993815"/>
                <a:gd name="connsiteY74" fmla="*/ 1985499 h 4379777"/>
                <a:gd name="connsiteX75" fmla="*/ 4263710 w 6993815"/>
                <a:gd name="connsiteY75" fmla="*/ 2043896 h 4379777"/>
                <a:gd name="connsiteX76" fmla="*/ 4176121 w 6993815"/>
                <a:gd name="connsiteY76" fmla="*/ 2102293 h 4379777"/>
                <a:gd name="connsiteX77" fmla="*/ 4117727 w 6993815"/>
                <a:gd name="connsiteY77" fmla="*/ 2146091 h 4379777"/>
                <a:gd name="connsiteX78" fmla="*/ 4088531 w 6993815"/>
                <a:gd name="connsiteY78" fmla="*/ 2189888 h 4379777"/>
                <a:gd name="connsiteX79" fmla="*/ 4103129 w 6993815"/>
                <a:gd name="connsiteY79" fmla="*/ 2335881 h 4379777"/>
                <a:gd name="connsiteX80" fmla="*/ 4176121 w 6993815"/>
                <a:gd name="connsiteY80" fmla="*/ 2365079 h 4379777"/>
                <a:gd name="connsiteX81" fmla="*/ 4278309 w 6993815"/>
                <a:gd name="connsiteY81" fmla="*/ 2408877 h 4379777"/>
                <a:gd name="connsiteX82" fmla="*/ 4395095 w 6993815"/>
                <a:gd name="connsiteY82" fmla="*/ 2438076 h 4379777"/>
                <a:gd name="connsiteX83" fmla="*/ 4453488 w 6993815"/>
                <a:gd name="connsiteY83" fmla="*/ 2452675 h 4379777"/>
                <a:gd name="connsiteX84" fmla="*/ 4657864 w 6993815"/>
                <a:gd name="connsiteY84" fmla="*/ 2511072 h 4379777"/>
                <a:gd name="connsiteX85" fmla="*/ 4876838 w 6993815"/>
                <a:gd name="connsiteY85" fmla="*/ 2554870 h 4379777"/>
                <a:gd name="connsiteX86" fmla="*/ 5008223 w 6993815"/>
                <a:gd name="connsiteY86" fmla="*/ 2584068 h 4379777"/>
                <a:gd name="connsiteX87" fmla="*/ 5154206 w 6993815"/>
                <a:gd name="connsiteY87" fmla="*/ 2613267 h 4379777"/>
                <a:gd name="connsiteX88" fmla="*/ 5358582 w 6993815"/>
                <a:gd name="connsiteY88" fmla="*/ 2657065 h 4379777"/>
                <a:gd name="connsiteX89" fmla="*/ 5577556 w 6993815"/>
                <a:gd name="connsiteY89" fmla="*/ 2686263 h 4379777"/>
                <a:gd name="connsiteX90" fmla="*/ 6614034 w 6993815"/>
                <a:gd name="connsiteY90" fmla="*/ 2700862 h 4379777"/>
                <a:gd name="connsiteX91" fmla="*/ 6614034 w 6993815"/>
                <a:gd name="connsiteY91" fmla="*/ 2978248 h 4379777"/>
                <a:gd name="connsiteX92" fmla="*/ 6570239 w 6993815"/>
                <a:gd name="connsiteY92" fmla="*/ 2992847 h 4379777"/>
                <a:gd name="connsiteX93" fmla="*/ 6015504 w 6993815"/>
                <a:gd name="connsiteY93" fmla="*/ 2978248 h 4379777"/>
                <a:gd name="connsiteX94" fmla="*/ 5854923 w 6993815"/>
                <a:gd name="connsiteY94" fmla="*/ 2963649 h 4379777"/>
                <a:gd name="connsiteX95" fmla="*/ 5314787 w 6993815"/>
                <a:gd name="connsiteY95" fmla="*/ 2978248 h 4379777"/>
                <a:gd name="connsiteX96" fmla="*/ 5270992 w 6993815"/>
                <a:gd name="connsiteY96" fmla="*/ 2992847 h 4379777"/>
                <a:gd name="connsiteX97" fmla="*/ 5212599 w 6993815"/>
                <a:gd name="connsiteY97" fmla="*/ 3007447 h 4379777"/>
                <a:gd name="connsiteX98" fmla="*/ 5110411 w 6993815"/>
                <a:gd name="connsiteY98" fmla="*/ 3065844 h 4379777"/>
                <a:gd name="connsiteX99" fmla="*/ 5022821 w 6993815"/>
                <a:gd name="connsiteY99" fmla="*/ 3080443 h 4379777"/>
                <a:gd name="connsiteX100" fmla="*/ 4336702 w 6993815"/>
                <a:gd name="connsiteY100" fmla="*/ 3095042 h 4379777"/>
                <a:gd name="connsiteX101" fmla="*/ 4219915 w 6993815"/>
                <a:gd name="connsiteY101" fmla="*/ 3138840 h 4379777"/>
                <a:gd name="connsiteX102" fmla="*/ 4132326 w 6993815"/>
                <a:gd name="connsiteY102" fmla="*/ 3211836 h 4379777"/>
                <a:gd name="connsiteX103" fmla="*/ 4117727 w 6993815"/>
                <a:gd name="connsiteY103" fmla="*/ 3270233 h 4379777"/>
                <a:gd name="connsiteX104" fmla="*/ 4103129 w 6993815"/>
                <a:gd name="connsiteY104" fmla="*/ 3357829 h 4379777"/>
                <a:gd name="connsiteX105" fmla="*/ 4088531 w 6993815"/>
                <a:gd name="connsiteY105" fmla="*/ 3401627 h 4379777"/>
                <a:gd name="connsiteX106" fmla="*/ 4073933 w 6993815"/>
                <a:gd name="connsiteY106" fmla="*/ 3474623 h 4379777"/>
                <a:gd name="connsiteX107" fmla="*/ 4059334 w 6993815"/>
                <a:gd name="connsiteY107" fmla="*/ 4131589 h 4379777"/>
                <a:gd name="connsiteX108" fmla="*/ 4044736 w 6993815"/>
                <a:gd name="connsiteY108" fmla="*/ 4219185 h 4379777"/>
                <a:gd name="connsiteX109" fmla="*/ 4015539 w 6993815"/>
                <a:gd name="connsiteY109" fmla="*/ 4321380 h 4379777"/>
                <a:gd name="connsiteX110" fmla="*/ 3986343 w 6993815"/>
                <a:gd name="connsiteY110" fmla="*/ 4365177 h 4379777"/>
                <a:gd name="connsiteX111" fmla="*/ 3942548 w 6993815"/>
                <a:gd name="connsiteY111" fmla="*/ 4379777 h 4379777"/>
                <a:gd name="connsiteX112" fmla="*/ 3796565 w 6993815"/>
                <a:gd name="connsiteY112" fmla="*/ 4365177 h 4379777"/>
                <a:gd name="connsiteX113" fmla="*/ 3738172 w 6993815"/>
                <a:gd name="connsiteY113" fmla="*/ 4321380 h 4379777"/>
                <a:gd name="connsiteX114" fmla="*/ 3708975 w 6993815"/>
                <a:gd name="connsiteY114" fmla="*/ 4233784 h 4379777"/>
                <a:gd name="connsiteX115" fmla="*/ 3665181 w 6993815"/>
                <a:gd name="connsiteY115" fmla="*/ 4087792 h 4379777"/>
                <a:gd name="connsiteX116" fmla="*/ 3635984 w 6993815"/>
                <a:gd name="connsiteY116" fmla="*/ 3679012 h 4379777"/>
                <a:gd name="connsiteX117" fmla="*/ 3621386 w 6993815"/>
                <a:gd name="connsiteY117" fmla="*/ 3562218 h 4379777"/>
                <a:gd name="connsiteX118" fmla="*/ 3606787 w 6993815"/>
                <a:gd name="connsiteY118" fmla="*/ 3503821 h 4379777"/>
                <a:gd name="connsiteX119" fmla="*/ 3562993 w 6993815"/>
                <a:gd name="connsiteY119" fmla="*/ 3401627 h 4379777"/>
                <a:gd name="connsiteX120" fmla="*/ 3533796 w 6993815"/>
                <a:gd name="connsiteY120" fmla="*/ 3284833 h 4379777"/>
                <a:gd name="connsiteX121" fmla="*/ 3504599 w 6993815"/>
                <a:gd name="connsiteY121" fmla="*/ 3226436 h 4379777"/>
                <a:gd name="connsiteX122" fmla="*/ 3446206 w 6993815"/>
                <a:gd name="connsiteY122" fmla="*/ 3095042 h 4379777"/>
                <a:gd name="connsiteX123" fmla="*/ 3402412 w 6993815"/>
                <a:gd name="connsiteY123" fmla="*/ 3007447 h 4379777"/>
                <a:gd name="connsiteX124" fmla="*/ 3329420 w 6993815"/>
                <a:gd name="connsiteY124" fmla="*/ 2876053 h 4379777"/>
                <a:gd name="connsiteX125" fmla="*/ 3271027 w 6993815"/>
                <a:gd name="connsiteY125" fmla="*/ 2832256 h 4379777"/>
                <a:gd name="connsiteX126" fmla="*/ 3183437 w 6993815"/>
                <a:gd name="connsiteY126" fmla="*/ 2773859 h 4379777"/>
                <a:gd name="connsiteX127" fmla="*/ 2891472 w 6993815"/>
                <a:gd name="connsiteY127" fmla="*/ 2788458 h 4379777"/>
                <a:gd name="connsiteX128" fmla="*/ 2803882 w 6993815"/>
                <a:gd name="connsiteY128" fmla="*/ 2876053 h 4379777"/>
                <a:gd name="connsiteX129" fmla="*/ 2730890 w 6993815"/>
                <a:gd name="connsiteY129" fmla="*/ 2949050 h 4379777"/>
                <a:gd name="connsiteX130" fmla="*/ 2687096 w 6993815"/>
                <a:gd name="connsiteY130" fmla="*/ 3051244 h 4379777"/>
                <a:gd name="connsiteX131" fmla="*/ 2657899 w 6993815"/>
                <a:gd name="connsiteY131" fmla="*/ 3138840 h 4379777"/>
                <a:gd name="connsiteX132" fmla="*/ 2643301 w 6993815"/>
                <a:gd name="connsiteY132" fmla="*/ 3182638 h 4379777"/>
                <a:gd name="connsiteX133" fmla="*/ 2614104 w 6993815"/>
                <a:gd name="connsiteY133" fmla="*/ 3226436 h 4379777"/>
                <a:gd name="connsiteX134" fmla="*/ 2599506 w 6993815"/>
                <a:gd name="connsiteY134" fmla="*/ 3270233 h 4379777"/>
                <a:gd name="connsiteX135" fmla="*/ 2570309 w 6993815"/>
                <a:gd name="connsiteY135" fmla="*/ 3795806 h 4379777"/>
                <a:gd name="connsiteX136" fmla="*/ 2541113 w 6993815"/>
                <a:gd name="connsiteY136" fmla="*/ 4029395 h 4379777"/>
                <a:gd name="connsiteX137" fmla="*/ 2526514 w 6993815"/>
                <a:gd name="connsiteY137" fmla="*/ 4087792 h 4379777"/>
                <a:gd name="connsiteX138" fmla="*/ 2468121 w 6993815"/>
                <a:gd name="connsiteY138" fmla="*/ 4175387 h 4379777"/>
                <a:gd name="connsiteX139" fmla="*/ 2453523 w 6993815"/>
                <a:gd name="connsiteY139" fmla="*/ 4233784 h 4379777"/>
                <a:gd name="connsiteX140" fmla="*/ 2263745 w 6993815"/>
                <a:gd name="connsiteY140" fmla="*/ 4219185 h 4379777"/>
                <a:gd name="connsiteX141" fmla="*/ 2190754 w 6993815"/>
                <a:gd name="connsiteY141" fmla="*/ 4087792 h 4379777"/>
                <a:gd name="connsiteX142" fmla="*/ 2161557 w 6993815"/>
                <a:gd name="connsiteY142" fmla="*/ 4000196 h 4379777"/>
                <a:gd name="connsiteX143" fmla="*/ 2146959 w 6993815"/>
                <a:gd name="connsiteY143" fmla="*/ 3941799 h 4379777"/>
                <a:gd name="connsiteX144" fmla="*/ 2117763 w 6993815"/>
                <a:gd name="connsiteY144" fmla="*/ 3883402 h 4379777"/>
                <a:gd name="connsiteX145" fmla="*/ 2088566 w 6993815"/>
                <a:gd name="connsiteY145" fmla="*/ 3314031 h 4379777"/>
                <a:gd name="connsiteX146" fmla="*/ 2030173 w 6993815"/>
                <a:gd name="connsiteY146" fmla="*/ 2730061 h 4379777"/>
                <a:gd name="connsiteX147" fmla="*/ 716327 w 6993815"/>
                <a:gd name="connsiteY147" fmla="*/ 2730061 h 4379777"/>
                <a:gd name="connsiteX148" fmla="*/ 643336 w 6993815"/>
                <a:gd name="connsiteY148" fmla="*/ 2700862 h 4379777"/>
                <a:gd name="connsiteX149" fmla="*/ 541148 w 6993815"/>
                <a:gd name="connsiteY149" fmla="*/ 2686263 h 4379777"/>
                <a:gd name="connsiteX150" fmla="*/ 453558 w 6993815"/>
                <a:gd name="connsiteY150" fmla="*/ 2657065 h 4379777"/>
                <a:gd name="connsiteX151" fmla="*/ 249182 w 6993815"/>
                <a:gd name="connsiteY151" fmla="*/ 2613267 h 4379777"/>
                <a:gd name="connsiteX152" fmla="*/ 161593 w 6993815"/>
                <a:gd name="connsiteY152" fmla="*/ 2584068 h 4379777"/>
                <a:gd name="connsiteX153" fmla="*/ 117798 w 6993815"/>
                <a:gd name="connsiteY153" fmla="*/ 2569469 h 4379777"/>
                <a:gd name="connsiteX154" fmla="*/ 59405 w 6993815"/>
                <a:gd name="connsiteY154" fmla="*/ 2540271 h 4379777"/>
                <a:gd name="connsiteX155" fmla="*/ 1011 w 6993815"/>
                <a:gd name="connsiteY155" fmla="*/ 2452675 h 4379777"/>
                <a:gd name="connsiteX156" fmla="*/ 15610 w 6993815"/>
                <a:gd name="connsiteY156" fmla="*/ 2394278 h 4379777"/>
                <a:gd name="connsiteX157" fmla="*/ 176191 w 6993815"/>
                <a:gd name="connsiteY157" fmla="*/ 2350480 h 4379777"/>
                <a:gd name="connsiteX158" fmla="*/ 438960 w 6993815"/>
                <a:gd name="connsiteY158" fmla="*/ 2306682 h 4379777"/>
                <a:gd name="connsiteX159" fmla="*/ 1022891 w 6993815"/>
                <a:gd name="connsiteY159" fmla="*/ 2321282 h 4379777"/>
                <a:gd name="connsiteX160" fmla="*/ 1110481 w 6993815"/>
                <a:gd name="connsiteY160" fmla="*/ 2335881 h 4379777"/>
                <a:gd name="connsiteX161" fmla="*/ 1241866 w 6993815"/>
                <a:gd name="connsiteY161" fmla="*/ 2350480 h 4379777"/>
                <a:gd name="connsiteX162" fmla="*/ 2132361 w 6993815"/>
                <a:gd name="connsiteY162" fmla="*/ 2335881 h 4379777"/>
                <a:gd name="connsiteX163" fmla="*/ 2176156 w 6993815"/>
                <a:gd name="connsiteY163" fmla="*/ 2292083 h 4379777"/>
                <a:gd name="connsiteX164" fmla="*/ 2234549 w 6993815"/>
                <a:gd name="connsiteY164" fmla="*/ 2204488 h 4379777"/>
                <a:gd name="connsiteX165" fmla="*/ 2205352 w 6993815"/>
                <a:gd name="connsiteY165" fmla="*/ 2102293 h 4379777"/>
                <a:gd name="connsiteX166" fmla="*/ 2059369 w 6993815"/>
                <a:gd name="connsiteY166" fmla="*/ 2014697 h 4379777"/>
                <a:gd name="connsiteX167" fmla="*/ 2015575 w 6993815"/>
                <a:gd name="connsiteY167" fmla="*/ 1985499 h 4379777"/>
                <a:gd name="connsiteX168" fmla="*/ 1971780 w 6993815"/>
                <a:gd name="connsiteY168" fmla="*/ 1970900 h 4379777"/>
                <a:gd name="connsiteX169" fmla="*/ 1563028 w 6993815"/>
                <a:gd name="connsiteY169" fmla="*/ 1941701 h 4379777"/>
                <a:gd name="connsiteX170" fmla="*/ 1314857 w 6993815"/>
                <a:gd name="connsiteY170" fmla="*/ 1897903 h 4379777"/>
                <a:gd name="connsiteX171" fmla="*/ 1125079 w 6993815"/>
                <a:gd name="connsiteY171" fmla="*/ 1854106 h 4379777"/>
                <a:gd name="connsiteX172" fmla="*/ 803917 w 6993815"/>
                <a:gd name="connsiteY172" fmla="*/ 1810308 h 4379777"/>
                <a:gd name="connsiteX173" fmla="*/ 716327 w 6993815"/>
                <a:gd name="connsiteY173" fmla="*/ 1795709 h 4379777"/>
                <a:gd name="connsiteX174" fmla="*/ 468156 w 6993815"/>
                <a:gd name="connsiteY174" fmla="*/ 1781109 h 4379777"/>
                <a:gd name="connsiteX175" fmla="*/ 307575 w 6993815"/>
                <a:gd name="connsiteY175" fmla="*/ 1766510 h 4379777"/>
                <a:gd name="connsiteX176" fmla="*/ 205387 w 6993815"/>
                <a:gd name="connsiteY176" fmla="*/ 1737312 h 4379777"/>
                <a:gd name="connsiteX177" fmla="*/ 190789 w 6993815"/>
                <a:gd name="connsiteY177" fmla="*/ 1693514 h 4379777"/>
                <a:gd name="connsiteX178" fmla="*/ 307575 w 6993815"/>
                <a:gd name="connsiteY178" fmla="*/ 1591319 h 4379777"/>
                <a:gd name="connsiteX179" fmla="*/ 1241866 w 6993815"/>
                <a:gd name="connsiteY179" fmla="*/ 1576720 h 4379777"/>
                <a:gd name="connsiteX180" fmla="*/ 1285660 w 6993815"/>
                <a:gd name="connsiteY180" fmla="*/ 1547521 h 4379777"/>
                <a:gd name="connsiteX181" fmla="*/ 1329455 w 6993815"/>
                <a:gd name="connsiteY181" fmla="*/ 1532922 h 4379777"/>
                <a:gd name="connsiteX182" fmla="*/ 1358652 w 6993815"/>
                <a:gd name="connsiteY182" fmla="*/ 1503723 h 4379777"/>
                <a:gd name="connsiteX183" fmla="*/ 1358652 w 6993815"/>
                <a:gd name="connsiteY183" fmla="*/ 1503723 h 4379777"/>
                <a:gd name="connsiteX184" fmla="*/ 1358652 w 6993815"/>
                <a:gd name="connsiteY184" fmla="*/ 1503723 h 437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93815" h="4379777">
                  <a:moveTo>
                    <a:pt x="1095883" y="1518323"/>
                  </a:moveTo>
                  <a:lnTo>
                    <a:pt x="1095883" y="1518323"/>
                  </a:lnTo>
                  <a:cubicBezTo>
                    <a:pt x="1193205" y="1513456"/>
                    <a:pt x="1290405" y="1503723"/>
                    <a:pt x="1387848" y="1503723"/>
                  </a:cubicBezTo>
                  <a:cubicBezTo>
                    <a:pt x="1436320" y="1503723"/>
                    <a:pt x="1573386" y="1519003"/>
                    <a:pt x="1636019" y="1532922"/>
                  </a:cubicBezTo>
                  <a:cubicBezTo>
                    <a:pt x="1651041" y="1536260"/>
                    <a:pt x="1664885" y="1543789"/>
                    <a:pt x="1679814" y="1547521"/>
                  </a:cubicBezTo>
                  <a:cubicBezTo>
                    <a:pt x="1703885" y="1553539"/>
                    <a:pt x="1728475" y="1557254"/>
                    <a:pt x="1752805" y="1562120"/>
                  </a:cubicBezTo>
                  <a:cubicBezTo>
                    <a:pt x="1772270" y="1557254"/>
                    <a:pt x="1805215" y="1566672"/>
                    <a:pt x="1811199" y="1547521"/>
                  </a:cubicBezTo>
                  <a:cubicBezTo>
                    <a:pt x="1833019" y="1477692"/>
                    <a:pt x="1819963" y="1401457"/>
                    <a:pt x="1825797" y="1328532"/>
                  </a:cubicBezTo>
                  <a:cubicBezTo>
                    <a:pt x="1829697" y="1279781"/>
                    <a:pt x="1836911" y="1231322"/>
                    <a:pt x="1840395" y="1182540"/>
                  </a:cubicBezTo>
                  <a:cubicBezTo>
                    <a:pt x="1870503" y="760989"/>
                    <a:pt x="1833790" y="1043677"/>
                    <a:pt x="1869592" y="846757"/>
                  </a:cubicBezTo>
                  <a:cubicBezTo>
                    <a:pt x="1874887" y="817633"/>
                    <a:pt x="1877011" y="787879"/>
                    <a:pt x="1884190" y="759161"/>
                  </a:cubicBezTo>
                  <a:cubicBezTo>
                    <a:pt x="1891654" y="729302"/>
                    <a:pt x="1903655" y="700764"/>
                    <a:pt x="1913387" y="671566"/>
                  </a:cubicBezTo>
                  <a:cubicBezTo>
                    <a:pt x="1918253" y="656967"/>
                    <a:pt x="1921103" y="641532"/>
                    <a:pt x="1927985" y="627768"/>
                  </a:cubicBezTo>
                  <a:cubicBezTo>
                    <a:pt x="1937717" y="608302"/>
                    <a:pt x="1949540" y="589748"/>
                    <a:pt x="1957181" y="569371"/>
                  </a:cubicBezTo>
                  <a:cubicBezTo>
                    <a:pt x="1964226" y="550584"/>
                    <a:pt x="1963877" y="529417"/>
                    <a:pt x="1971780" y="510974"/>
                  </a:cubicBezTo>
                  <a:cubicBezTo>
                    <a:pt x="1978691" y="494847"/>
                    <a:pt x="1992271" y="482410"/>
                    <a:pt x="2000976" y="467176"/>
                  </a:cubicBezTo>
                  <a:cubicBezTo>
                    <a:pt x="2011773" y="448280"/>
                    <a:pt x="2016241" y="425498"/>
                    <a:pt x="2030173" y="408779"/>
                  </a:cubicBezTo>
                  <a:cubicBezTo>
                    <a:pt x="2041405" y="395300"/>
                    <a:pt x="2058735" y="388286"/>
                    <a:pt x="2073968" y="379581"/>
                  </a:cubicBezTo>
                  <a:cubicBezTo>
                    <a:pt x="2148277" y="337116"/>
                    <a:pt x="2134312" y="350103"/>
                    <a:pt x="2234549" y="335783"/>
                  </a:cubicBezTo>
                  <a:cubicBezTo>
                    <a:pt x="2263746" y="340649"/>
                    <a:pt x="2296440" y="335696"/>
                    <a:pt x="2322139" y="350382"/>
                  </a:cubicBezTo>
                  <a:cubicBezTo>
                    <a:pt x="2335500" y="358017"/>
                    <a:pt x="2330675" y="380035"/>
                    <a:pt x="2336737" y="394180"/>
                  </a:cubicBezTo>
                  <a:cubicBezTo>
                    <a:pt x="2345309" y="414184"/>
                    <a:pt x="2356201" y="433111"/>
                    <a:pt x="2365933" y="452577"/>
                  </a:cubicBezTo>
                  <a:cubicBezTo>
                    <a:pt x="2400137" y="726215"/>
                    <a:pt x="2365933" y="399746"/>
                    <a:pt x="2365933" y="905154"/>
                  </a:cubicBezTo>
                  <a:cubicBezTo>
                    <a:pt x="2365933" y="1017187"/>
                    <a:pt x="2372256" y="1129210"/>
                    <a:pt x="2380532" y="1240937"/>
                  </a:cubicBezTo>
                  <a:cubicBezTo>
                    <a:pt x="2382014" y="1260947"/>
                    <a:pt x="2389618" y="1280041"/>
                    <a:pt x="2395130" y="1299334"/>
                  </a:cubicBezTo>
                  <a:cubicBezTo>
                    <a:pt x="2405954" y="1337221"/>
                    <a:pt x="2435100" y="1419720"/>
                    <a:pt x="2468121" y="1430727"/>
                  </a:cubicBezTo>
                  <a:cubicBezTo>
                    <a:pt x="2482719" y="1435593"/>
                    <a:pt x="2497772" y="1439264"/>
                    <a:pt x="2511916" y="1445326"/>
                  </a:cubicBezTo>
                  <a:cubicBezTo>
                    <a:pt x="2549005" y="1461222"/>
                    <a:pt x="2574460" y="1481916"/>
                    <a:pt x="2614104" y="1489124"/>
                  </a:cubicBezTo>
                  <a:cubicBezTo>
                    <a:pt x="2652703" y="1496142"/>
                    <a:pt x="2691961" y="1498857"/>
                    <a:pt x="2730890" y="1503723"/>
                  </a:cubicBezTo>
                  <a:cubicBezTo>
                    <a:pt x="2823346" y="1493990"/>
                    <a:pt x="2917413" y="1494275"/>
                    <a:pt x="3008258" y="1474525"/>
                  </a:cubicBezTo>
                  <a:cubicBezTo>
                    <a:pt x="3067822" y="1461576"/>
                    <a:pt x="3070296" y="1413217"/>
                    <a:pt x="3095848" y="1372330"/>
                  </a:cubicBezTo>
                  <a:cubicBezTo>
                    <a:pt x="3127061" y="1322385"/>
                    <a:pt x="3143623" y="1309951"/>
                    <a:pt x="3183437" y="1270135"/>
                  </a:cubicBezTo>
                  <a:cubicBezTo>
                    <a:pt x="3188303" y="1255536"/>
                    <a:pt x="3193809" y="1241135"/>
                    <a:pt x="3198036" y="1226338"/>
                  </a:cubicBezTo>
                  <a:cubicBezTo>
                    <a:pt x="3215835" y="1164040"/>
                    <a:pt x="3212184" y="1162668"/>
                    <a:pt x="3227232" y="1094944"/>
                  </a:cubicBezTo>
                  <a:cubicBezTo>
                    <a:pt x="3231584" y="1075357"/>
                    <a:pt x="3236964" y="1056013"/>
                    <a:pt x="3241830" y="1036547"/>
                  </a:cubicBezTo>
                  <a:cubicBezTo>
                    <a:pt x="3246696" y="861356"/>
                    <a:pt x="3248093" y="686034"/>
                    <a:pt x="3256429" y="510974"/>
                  </a:cubicBezTo>
                  <a:cubicBezTo>
                    <a:pt x="3258068" y="476561"/>
                    <a:pt x="3274868" y="402632"/>
                    <a:pt x="3285625" y="364982"/>
                  </a:cubicBezTo>
                  <a:cubicBezTo>
                    <a:pt x="3289852" y="350185"/>
                    <a:pt x="3295997" y="335981"/>
                    <a:pt x="3300224" y="321184"/>
                  </a:cubicBezTo>
                  <a:cubicBezTo>
                    <a:pt x="3330190" y="216298"/>
                    <a:pt x="3299324" y="310184"/>
                    <a:pt x="3329420" y="189790"/>
                  </a:cubicBezTo>
                  <a:cubicBezTo>
                    <a:pt x="3333152" y="174861"/>
                    <a:pt x="3335482" y="158797"/>
                    <a:pt x="3344018" y="145993"/>
                  </a:cubicBezTo>
                  <a:cubicBezTo>
                    <a:pt x="3355470" y="128814"/>
                    <a:pt x="3374596" y="118056"/>
                    <a:pt x="3387813" y="102195"/>
                  </a:cubicBezTo>
                  <a:cubicBezTo>
                    <a:pt x="3415296" y="69213"/>
                    <a:pt x="3420096" y="37863"/>
                    <a:pt x="3460805" y="14599"/>
                  </a:cubicBezTo>
                  <a:cubicBezTo>
                    <a:pt x="3478225" y="4644"/>
                    <a:pt x="3499734" y="4866"/>
                    <a:pt x="3519198" y="0"/>
                  </a:cubicBezTo>
                  <a:cubicBezTo>
                    <a:pt x="3567859" y="14599"/>
                    <a:pt x="3657403" y="-6407"/>
                    <a:pt x="3665181" y="43798"/>
                  </a:cubicBezTo>
                  <a:cubicBezTo>
                    <a:pt x="3859875" y="1300542"/>
                    <a:pt x="3468001" y="754159"/>
                    <a:pt x="3723574" y="1094944"/>
                  </a:cubicBezTo>
                  <a:cubicBezTo>
                    <a:pt x="3728440" y="1109543"/>
                    <a:pt x="3730537" y="1125380"/>
                    <a:pt x="3738172" y="1138742"/>
                  </a:cubicBezTo>
                  <a:cubicBezTo>
                    <a:pt x="3750243" y="1159868"/>
                    <a:pt x="3778267" y="1173090"/>
                    <a:pt x="3781967" y="1197139"/>
                  </a:cubicBezTo>
                  <a:cubicBezTo>
                    <a:pt x="3798262" y="1303065"/>
                    <a:pt x="3788346" y="1411467"/>
                    <a:pt x="3796565" y="1518323"/>
                  </a:cubicBezTo>
                  <a:cubicBezTo>
                    <a:pt x="3798104" y="1538329"/>
                    <a:pt x="3800034" y="1560025"/>
                    <a:pt x="3811163" y="1576720"/>
                  </a:cubicBezTo>
                  <a:cubicBezTo>
                    <a:pt x="3820895" y="1591319"/>
                    <a:pt x="3840360" y="1596185"/>
                    <a:pt x="3854958" y="1605918"/>
                  </a:cubicBezTo>
                  <a:cubicBezTo>
                    <a:pt x="4010673" y="1601052"/>
                    <a:pt x="4166708" y="1602419"/>
                    <a:pt x="4322103" y="1591319"/>
                  </a:cubicBezTo>
                  <a:cubicBezTo>
                    <a:pt x="4371602" y="1587783"/>
                    <a:pt x="4419136" y="1570279"/>
                    <a:pt x="4468086" y="1562120"/>
                  </a:cubicBezTo>
                  <a:lnTo>
                    <a:pt x="4643266" y="1532922"/>
                  </a:lnTo>
                  <a:cubicBezTo>
                    <a:pt x="4799788" y="1480743"/>
                    <a:pt x="4665436" y="1521507"/>
                    <a:pt x="4876838" y="1474525"/>
                  </a:cubicBezTo>
                  <a:cubicBezTo>
                    <a:pt x="4920633" y="1464792"/>
                    <a:pt x="4964152" y="1453721"/>
                    <a:pt x="5008223" y="1445326"/>
                  </a:cubicBezTo>
                  <a:cubicBezTo>
                    <a:pt x="5066376" y="1434249"/>
                    <a:pt x="5183402" y="1416128"/>
                    <a:pt x="5183402" y="1416128"/>
                  </a:cubicBezTo>
                  <a:cubicBezTo>
                    <a:pt x="5247362" y="1390542"/>
                    <a:pt x="5261062" y="1379922"/>
                    <a:pt x="5329385" y="1372330"/>
                  </a:cubicBezTo>
                  <a:cubicBezTo>
                    <a:pt x="5436223" y="1360459"/>
                    <a:pt x="5650547" y="1343132"/>
                    <a:pt x="5650547" y="1343132"/>
                  </a:cubicBezTo>
                  <a:cubicBezTo>
                    <a:pt x="5864655" y="1347998"/>
                    <a:pt x="6079078" y="1345154"/>
                    <a:pt x="6292872" y="1357731"/>
                  </a:cubicBezTo>
                  <a:cubicBezTo>
                    <a:pt x="6328237" y="1359811"/>
                    <a:pt x="6360542" y="1378963"/>
                    <a:pt x="6395060" y="1386929"/>
                  </a:cubicBezTo>
                  <a:cubicBezTo>
                    <a:pt x="6423901" y="1393585"/>
                    <a:pt x="6453934" y="1394350"/>
                    <a:pt x="6482649" y="1401529"/>
                  </a:cubicBezTo>
                  <a:cubicBezTo>
                    <a:pt x="6872863" y="1499090"/>
                    <a:pt x="6275835" y="1368921"/>
                    <a:pt x="6657829" y="1445326"/>
                  </a:cubicBezTo>
                  <a:cubicBezTo>
                    <a:pt x="6677503" y="1449261"/>
                    <a:pt x="6697005" y="1454160"/>
                    <a:pt x="6716222" y="1459926"/>
                  </a:cubicBezTo>
                  <a:cubicBezTo>
                    <a:pt x="6745700" y="1468770"/>
                    <a:pt x="6803812" y="1489124"/>
                    <a:pt x="6803812" y="1489124"/>
                  </a:cubicBezTo>
                  <a:cubicBezTo>
                    <a:pt x="6818410" y="1498857"/>
                    <a:pt x="6831913" y="1510476"/>
                    <a:pt x="6847606" y="1518323"/>
                  </a:cubicBezTo>
                  <a:cubicBezTo>
                    <a:pt x="6861369" y="1525205"/>
                    <a:pt x="6879255" y="1523474"/>
                    <a:pt x="6891401" y="1532922"/>
                  </a:cubicBezTo>
                  <a:cubicBezTo>
                    <a:pt x="6923994" y="1558273"/>
                    <a:pt x="6978991" y="1620517"/>
                    <a:pt x="6978991" y="1620517"/>
                  </a:cubicBezTo>
                  <a:cubicBezTo>
                    <a:pt x="6983857" y="1639983"/>
                    <a:pt x="6995585" y="1658949"/>
                    <a:pt x="6993589" y="1678914"/>
                  </a:cubicBezTo>
                  <a:cubicBezTo>
                    <a:pt x="6990527" y="1709539"/>
                    <a:pt x="6982859" y="1741887"/>
                    <a:pt x="6964393" y="1766510"/>
                  </a:cubicBezTo>
                  <a:cubicBezTo>
                    <a:pt x="6951336" y="1783920"/>
                    <a:pt x="6926376" y="1788067"/>
                    <a:pt x="6906000" y="1795709"/>
                  </a:cubicBezTo>
                  <a:cubicBezTo>
                    <a:pt x="6882441" y="1804544"/>
                    <a:pt x="6794432" y="1820943"/>
                    <a:pt x="6774615" y="1824907"/>
                  </a:cubicBezTo>
                  <a:cubicBezTo>
                    <a:pt x="6113452" y="1817036"/>
                    <a:pt x="5289217" y="1795970"/>
                    <a:pt x="4614069" y="1824907"/>
                  </a:cubicBezTo>
                  <a:cubicBezTo>
                    <a:pt x="4583321" y="1826225"/>
                    <a:pt x="4555676" y="1844373"/>
                    <a:pt x="4526479" y="1854106"/>
                  </a:cubicBezTo>
                  <a:cubicBezTo>
                    <a:pt x="4484269" y="1896319"/>
                    <a:pt x="4463163" y="1920651"/>
                    <a:pt x="4409693" y="1956300"/>
                  </a:cubicBezTo>
                  <a:cubicBezTo>
                    <a:pt x="4391586" y="1968372"/>
                    <a:pt x="4369961" y="1974302"/>
                    <a:pt x="4351300" y="1985499"/>
                  </a:cubicBezTo>
                  <a:cubicBezTo>
                    <a:pt x="4321211" y="2003554"/>
                    <a:pt x="4292907" y="2024430"/>
                    <a:pt x="4263710" y="2043896"/>
                  </a:cubicBezTo>
                  <a:cubicBezTo>
                    <a:pt x="4263682" y="2043914"/>
                    <a:pt x="4176148" y="2102273"/>
                    <a:pt x="4176121" y="2102293"/>
                  </a:cubicBezTo>
                  <a:lnTo>
                    <a:pt x="4117727" y="2146091"/>
                  </a:lnTo>
                  <a:cubicBezTo>
                    <a:pt x="4107995" y="2160690"/>
                    <a:pt x="4096377" y="2174195"/>
                    <a:pt x="4088531" y="2189888"/>
                  </a:cubicBezTo>
                  <a:cubicBezTo>
                    <a:pt x="4064662" y="2237629"/>
                    <a:pt x="4065259" y="2287187"/>
                    <a:pt x="4103129" y="2335881"/>
                  </a:cubicBezTo>
                  <a:cubicBezTo>
                    <a:pt x="4119217" y="2356567"/>
                    <a:pt x="4152175" y="2354436"/>
                    <a:pt x="4176121" y="2365079"/>
                  </a:cubicBezTo>
                  <a:cubicBezTo>
                    <a:pt x="4239466" y="2393234"/>
                    <a:pt x="4220099" y="2393000"/>
                    <a:pt x="4278309" y="2408877"/>
                  </a:cubicBezTo>
                  <a:cubicBezTo>
                    <a:pt x="4317022" y="2419436"/>
                    <a:pt x="4356166" y="2428343"/>
                    <a:pt x="4395095" y="2438076"/>
                  </a:cubicBezTo>
                  <a:cubicBezTo>
                    <a:pt x="4414559" y="2442942"/>
                    <a:pt x="4434454" y="2446330"/>
                    <a:pt x="4453488" y="2452675"/>
                  </a:cubicBezTo>
                  <a:cubicBezTo>
                    <a:pt x="4536974" y="2480506"/>
                    <a:pt x="4566205" y="2492739"/>
                    <a:pt x="4657864" y="2511072"/>
                  </a:cubicBezTo>
                  <a:lnTo>
                    <a:pt x="4876838" y="2554870"/>
                  </a:lnTo>
                  <a:cubicBezTo>
                    <a:pt x="5224436" y="2624394"/>
                    <a:pt x="4719620" y="2522220"/>
                    <a:pt x="5008223" y="2584068"/>
                  </a:cubicBezTo>
                  <a:cubicBezTo>
                    <a:pt x="5056746" y="2594467"/>
                    <a:pt x="5106063" y="2601231"/>
                    <a:pt x="5154206" y="2613267"/>
                  </a:cubicBezTo>
                  <a:cubicBezTo>
                    <a:pt x="5260740" y="2639902"/>
                    <a:pt x="5192931" y="2623932"/>
                    <a:pt x="5358582" y="2657065"/>
                  </a:cubicBezTo>
                  <a:cubicBezTo>
                    <a:pt x="5442327" y="2673815"/>
                    <a:pt x="5480204" y="2683859"/>
                    <a:pt x="5577556" y="2686263"/>
                  </a:cubicBezTo>
                  <a:cubicBezTo>
                    <a:pt x="5922978" y="2694792"/>
                    <a:pt x="6268541" y="2695996"/>
                    <a:pt x="6614034" y="2700862"/>
                  </a:cubicBezTo>
                  <a:cubicBezTo>
                    <a:pt x="6648327" y="2803749"/>
                    <a:pt x="6654807" y="2804952"/>
                    <a:pt x="6614034" y="2978248"/>
                  </a:cubicBezTo>
                  <a:cubicBezTo>
                    <a:pt x="6610510" y="2993227"/>
                    <a:pt x="6584837" y="2987981"/>
                    <a:pt x="6570239" y="2992847"/>
                  </a:cubicBezTo>
                  <a:lnTo>
                    <a:pt x="6015504" y="2978248"/>
                  </a:lnTo>
                  <a:cubicBezTo>
                    <a:pt x="5961801" y="2976056"/>
                    <a:pt x="5908671" y="2963649"/>
                    <a:pt x="5854923" y="2963649"/>
                  </a:cubicBezTo>
                  <a:cubicBezTo>
                    <a:pt x="5674812" y="2963649"/>
                    <a:pt x="5494832" y="2973382"/>
                    <a:pt x="5314787" y="2978248"/>
                  </a:cubicBezTo>
                  <a:cubicBezTo>
                    <a:pt x="5300189" y="2983114"/>
                    <a:pt x="5285788" y="2988619"/>
                    <a:pt x="5270992" y="2992847"/>
                  </a:cubicBezTo>
                  <a:cubicBezTo>
                    <a:pt x="5251701" y="2998359"/>
                    <a:pt x="5231040" y="2999543"/>
                    <a:pt x="5212599" y="3007447"/>
                  </a:cubicBezTo>
                  <a:cubicBezTo>
                    <a:pt x="5128989" y="3043283"/>
                    <a:pt x="5211422" y="3035538"/>
                    <a:pt x="5110411" y="3065844"/>
                  </a:cubicBezTo>
                  <a:cubicBezTo>
                    <a:pt x="5082060" y="3074350"/>
                    <a:pt x="5052399" y="3079327"/>
                    <a:pt x="5022821" y="3080443"/>
                  </a:cubicBezTo>
                  <a:cubicBezTo>
                    <a:pt x="4794226" y="3089070"/>
                    <a:pt x="4565408" y="3090176"/>
                    <a:pt x="4336702" y="3095042"/>
                  </a:cubicBezTo>
                  <a:cubicBezTo>
                    <a:pt x="4233996" y="3163518"/>
                    <a:pt x="4364227" y="3084720"/>
                    <a:pt x="4219915" y="3138840"/>
                  </a:cubicBezTo>
                  <a:cubicBezTo>
                    <a:pt x="4187397" y="3151035"/>
                    <a:pt x="4155044" y="3189117"/>
                    <a:pt x="4132326" y="3211836"/>
                  </a:cubicBezTo>
                  <a:cubicBezTo>
                    <a:pt x="4127460" y="3231302"/>
                    <a:pt x="4121662" y="3250558"/>
                    <a:pt x="4117727" y="3270233"/>
                  </a:cubicBezTo>
                  <a:cubicBezTo>
                    <a:pt x="4111922" y="3299260"/>
                    <a:pt x="4109550" y="3328932"/>
                    <a:pt x="4103129" y="3357829"/>
                  </a:cubicBezTo>
                  <a:cubicBezTo>
                    <a:pt x="4099791" y="3372852"/>
                    <a:pt x="4092263" y="3386697"/>
                    <a:pt x="4088531" y="3401627"/>
                  </a:cubicBezTo>
                  <a:cubicBezTo>
                    <a:pt x="4082513" y="3425700"/>
                    <a:pt x="4078799" y="3450291"/>
                    <a:pt x="4073933" y="3474623"/>
                  </a:cubicBezTo>
                  <a:cubicBezTo>
                    <a:pt x="4069067" y="3693612"/>
                    <a:pt x="4067917" y="3912714"/>
                    <a:pt x="4059334" y="4131589"/>
                  </a:cubicBezTo>
                  <a:cubicBezTo>
                    <a:pt x="4058174" y="4161168"/>
                    <a:pt x="4050541" y="4190158"/>
                    <a:pt x="4044736" y="4219185"/>
                  </a:cubicBezTo>
                  <a:cubicBezTo>
                    <a:pt x="4041617" y="4234782"/>
                    <a:pt x="4024816" y="4302824"/>
                    <a:pt x="4015539" y="4321380"/>
                  </a:cubicBezTo>
                  <a:cubicBezTo>
                    <a:pt x="4007693" y="4337073"/>
                    <a:pt x="4000043" y="4354216"/>
                    <a:pt x="3986343" y="4365177"/>
                  </a:cubicBezTo>
                  <a:cubicBezTo>
                    <a:pt x="3974327" y="4374790"/>
                    <a:pt x="3957146" y="4374910"/>
                    <a:pt x="3942548" y="4379777"/>
                  </a:cubicBezTo>
                  <a:cubicBezTo>
                    <a:pt x="3893887" y="4374910"/>
                    <a:pt x="3843587" y="4378613"/>
                    <a:pt x="3796565" y="4365177"/>
                  </a:cubicBezTo>
                  <a:cubicBezTo>
                    <a:pt x="3773170" y="4358492"/>
                    <a:pt x="3751668" y="4341625"/>
                    <a:pt x="3738172" y="4321380"/>
                  </a:cubicBezTo>
                  <a:cubicBezTo>
                    <a:pt x="3721100" y="4295771"/>
                    <a:pt x="3720405" y="4262361"/>
                    <a:pt x="3708975" y="4233784"/>
                  </a:cubicBezTo>
                  <a:cubicBezTo>
                    <a:pt x="3670564" y="4137749"/>
                    <a:pt x="3684918" y="4186485"/>
                    <a:pt x="3665181" y="4087792"/>
                  </a:cubicBezTo>
                  <a:cubicBezTo>
                    <a:pt x="3654241" y="3901816"/>
                    <a:pt x="3653664" y="3846982"/>
                    <a:pt x="3635984" y="3679012"/>
                  </a:cubicBezTo>
                  <a:cubicBezTo>
                    <a:pt x="3631877" y="3639993"/>
                    <a:pt x="3627836" y="3600918"/>
                    <a:pt x="3621386" y="3562218"/>
                  </a:cubicBezTo>
                  <a:cubicBezTo>
                    <a:pt x="3618088" y="3542426"/>
                    <a:pt x="3613832" y="3522608"/>
                    <a:pt x="3606787" y="3503821"/>
                  </a:cubicBezTo>
                  <a:cubicBezTo>
                    <a:pt x="3575453" y="3420260"/>
                    <a:pt x="3581118" y="3474131"/>
                    <a:pt x="3562993" y="3401627"/>
                  </a:cubicBezTo>
                  <a:cubicBezTo>
                    <a:pt x="3549285" y="3346792"/>
                    <a:pt x="3553816" y="3331550"/>
                    <a:pt x="3533796" y="3284833"/>
                  </a:cubicBezTo>
                  <a:cubicBezTo>
                    <a:pt x="3525224" y="3264829"/>
                    <a:pt x="3512681" y="3246643"/>
                    <a:pt x="3504599" y="3226436"/>
                  </a:cubicBezTo>
                  <a:cubicBezTo>
                    <a:pt x="3452481" y="3096132"/>
                    <a:pt x="3502379" y="3179307"/>
                    <a:pt x="3446206" y="3095042"/>
                  </a:cubicBezTo>
                  <a:cubicBezTo>
                    <a:pt x="3409515" y="2984960"/>
                    <a:pt x="3459007" y="3120644"/>
                    <a:pt x="3402412" y="3007447"/>
                  </a:cubicBezTo>
                  <a:cubicBezTo>
                    <a:pt x="3373773" y="2950166"/>
                    <a:pt x="3403060" y="2931286"/>
                    <a:pt x="3329420" y="2876053"/>
                  </a:cubicBezTo>
                  <a:cubicBezTo>
                    <a:pt x="3309956" y="2861454"/>
                    <a:pt x="3290959" y="2846209"/>
                    <a:pt x="3271027" y="2832256"/>
                  </a:cubicBezTo>
                  <a:cubicBezTo>
                    <a:pt x="3242280" y="2812132"/>
                    <a:pt x="3183437" y="2773859"/>
                    <a:pt x="3183437" y="2773859"/>
                  </a:cubicBezTo>
                  <a:cubicBezTo>
                    <a:pt x="3086115" y="2778725"/>
                    <a:pt x="2988163" y="2776371"/>
                    <a:pt x="2891472" y="2788458"/>
                  </a:cubicBezTo>
                  <a:cubicBezTo>
                    <a:pt x="2825590" y="2796694"/>
                    <a:pt x="2830832" y="2828887"/>
                    <a:pt x="2803882" y="2876053"/>
                  </a:cubicBezTo>
                  <a:cubicBezTo>
                    <a:pt x="2773937" y="2928460"/>
                    <a:pt x="2780300" y="2916108"/>
                    <a:pt x="2730890" y="2949050"/>
                  </a:cubicBezTo>
                  <a:cubicBezTo>
                    <a:pt x="2692274" y="3103527"/>
                    <a:pt x="2744703" y="2921620"/>
                    <a:pt x="2687096" y="3051244"/>
                  </a:cubicBezTo>
                  <a:cubicBezTo>
                    <a:pt x="2674597" y="3079370"/>
                    <a:pt x="2667631" y="3109641"/>
                    <a:pt x="2657899" y="3138840"/>
                  </a:cubicBezTo>
                  <a:cubicBezTo>
                    <a:pt x="2653033" y="3153439"/>
                    <a:pt x="2651837" y="3169833"/>
                    <a:pt x="2643301" y="3182638"/>
                  </a:cubicBezTo>
                  <a:lnTo>
                    <a:pt x="2614104" y="3226436"/>
                  </a:lnTo>
                  <a:cubicBezTo>
                    <a:pt x="2609238" y="3241035"/>
                    <a:pt x="2602524" y="3255143"/>
                    <a:pt x="2599506" y="3270233"/>
                  </a:cubicBezTo>
                  <a:cubicBezTo>
                    <a:pt x="2567188" y="3431837"/>
                    <a:pt x="2576868" y="3667896"/>
                    <a:pt x="2570309" y="3795806"/>
                  </a:cubicBezTo>
                  <a:cubicBezTo>
                    <a:pt x="2566839" y="3863471"/>
                    <a:pt x="2555233" y="3958793"/>
                    <a:pt x="2541113" y="4029395"/>
                  </a:cubicBezTo>
                  <a:cubicBezTo>
                    <a:pt x="2537178" y="4049070"/>
                    <a:pt x="2535487" y="4069845"/>
                    <a:pt x="2526514" y="4087792"/>
                  </a:cubicBezTo>
                  <a:cubicBezTo>
                    <a:pt x="2510821" y="4119179"/>
                    <a:pt x="2468121" y="4175387"/>
                    <a:pt x="2468121" y="4175387"/>
                  </a:cubicBezTo>
                  <a:cubicBezTo>
                    <a:pt x="2463255" y="4194853"/>
                    <a:pt x="2464652" y="4217089"/>
                    <a:pt x="2453523" y="4233784"/>
                  </a:cubicBezTo>
                  <a:cubicBezTo>
                    <a:pt x="2407303" y="4303120"/>
                    <a:pt x="2311160" y="4233411"/>
                    <a:pt x="2263745" y="4219185"/>
                  </a:cubicBezTo>
                  <a:cubicBezTo>
                    <a:pt x="2241524" y="4182147"/>
                    <a:pt x="2207507" y="4129676"/>
                    <a:pt x="2190754" y="4087792"/>
                  </a:cubicBezTo>
                  <a:cubicBezTo>
                    <a:pt x="2179324" y="4059215"/>
                    <a:pt x="2170400" y="4029676"/>
                    <a:pt x="2161557" y="4000196"/>
                  </a:cubicBezTo>
                  <a:cubicBezTo>
                    <a:pt x="2155792" y="3980977"/>
                    <a:pt x="2154004" y="3960586"/>
                    <a:pt x="2146959" y="3941799"/>
                  </a:cubicBezTo>
                  <a:cubicBezTo>
                    <a:pt x="2139318" y="3921422"/>
                    <a:pt x="2127495" y="3902868"/>
                    <a:pt x="2117763" y="3883402"/>
                  </a:cubicBezTo>
                  <a:cubicBezTo>
                    <a:pt x="2084051" y="3579986"/>
                    <a:pt x="2114518" y="3885029"/>
                    <a:pt x="2088566" y="3314031"/>
                  </a:cubicBezTo>
                  <a:cubicBezTo>
                    <a:pt x="2079097" y="3105697"/>
                    <a:pt x="2055313" y="2947953"/>
                    <a:pt x="2030173" y="2730061"/>
                  </a:cubicBezTo>
                  <a:cubicBezTo>
                    <a:pt x="1495551" y="2761511"/>
                    <a:pt x="1572506" y="2762993"/>
                    <a:pt x="716327" y="2730061"/>
                  </a:cubicBezTo>
                  <a:cubicBezTo>
                    <a:pt x="690141" y="2729054"/>
                    <a:pt x="668758" y="2707218"/>
                    <a:pt x="643336" y="2700862"/>
                  </a:cubicBezTo>
                  <a:cubicBezTo>
                    <a:pt x="609955" y="2692516"/>
                    <a:pt x="575211" y="2691129"/>
                    <a:pt x="541148" y="2686263"/>
                  </a:cubicBezTo>
                  <a:cubicBezTo>
                    <a:pt x="511951" y="2676530"/>
                    <a:pt x="483415" y="2664530"/>
                    <a:pt x="453558" y="2657065"/>
                  </a:cubicBezTo>
                  <a:cubicBezTo>
                    <a:pt x="385792" y="2640123"/>
                    <a:pt x="316140" y="2633356"/>
                    <a:pt x="249182" y="2613267"/>
                  </a:cubicBezTo>
                  <a:cubicBezTo>
                    <a:pt x="219704" y="2604423"/>
                    <a:pt x="190789" y="2593801"/>
                    <a:pt x="161593" y="2584068"/>
                  </a:cubicBezTo>
                  <a:cubicBezTo>
                    <a:pt x="146995" y="2579202"/>
                    <a:pt x="131561" y="2576351"/>
                    <a:pt x="117798" y="2569469"/>
                  </a:cubicBezTo>
                  <a:lnTo>
                    <a:pt x="59405" y="2540271"/>
                  </a:lnTo>
                  <a:cubicBezTo>
                    <a:pt x="39940" y="2511072"/>
                    <a:pt x="-7500" y="2486719"/>
                    <a:pt x="1011" y="2452675"/>
                  </a:cubicBezTo>
                  <a:cubicBezTo>
                    <a:pt x="5877" y="2433209"/>
                    <a:pt x="1423" y="2408466"/>
                    <a:pt x="15610" y="2394278"/>
                  </a:cubicBezTo>
                  <a:cubicBezTo>
                    <a:pt x="46085" y="2363801"/>
                    <a:pt x="141819" y="2358412"/>
                    <a:pt x="176191" y="2350480"/>
                  </a:cubicBezTo>
                  <a:cubicBezTo>
                    <a:pt x="390510" y="2301019"/>
                    <a:pt x="151383" y="2332828"/>
                    <a:pt x="438960" y="2306682"/>
                  </a:cubicBezTo>
                  <a:lnTo>
                    <a:pt x="1022891" y="2321282"/>
                  </a:lnTo>
                  <a:cubicBezTo>
                    <a:pt x="1052462" y="2322568"/>
                    <a:pt x="1081141" y="2331969"/>
                    <a:pt x="1110481" y="2335881"/>
                  </a:cubicBezTo>
                  <a:cubicBezTo>
                    <a:pt x="1154159" y="2341705"/>
                    <a:pt x="1198071" y="2345614"/>
                    <a:pt x="1241866" y="2350480"/>
                  </a:cubicBezTo>
                  <a:lnTo>
                    <a:pt x="2132361" y="2335881"/>
                  </a:lnTo>
                  <a:cubicBezTo>
                    <a:pt x="2152967" y="2334593"/>
                    <a:pt x="2163481" y="2308380"/>
                    <a:pt x="2176156" y="2292083"/>
                  </a:cubicBezTo>
                  <a:cubicBezTo>
                    <a:pt x="2197699" y="2264383"/>
                    <a:pt x="2234549" y="2204488"/>
                    <a:pt x="2234549" y="2204488"/>
                  </a:cubicBezTo>
                  <a:cubicBezTo>
                    <a:pt x="2224817" y="2170423"/>
                    <a:pt x="2226189" y="2130946"/>
                    <a:pt x="2205352" y="2102293"/>
                  </a:cubicBezTo>
                  <a:cubicBezTo>
                    <a:pt x="2179957" y="2067372"/>
                    <a:pt x="2099347" y="2037543"/>
                    <a:pt x="2059369" y="2014697"/>
                  </a:cubicBezTo>
                  <a:cubicBezTo>
                    <a:pt x="2044136" y="2005992"/>
                    <a:pt x="2031268" y="1993346"/>
                    <a:pt x="2015575" y="1985499"/>
                  </a:cubicBezTo>
                  <a:cubicBezTo>
                    <a:pt x="2001812" y="1978617"/>
                    <a:pt x="1986576" y="1975128"/>
                    <a:pt x="1971780" y="1970900"/>
                  </a:cubicBezTo>
                  <a:cubicBezTo>
                    <a:pt x="1825123" y="1928995"/>
                    <a:pt x="1787009" y="1951034"/>
                    <a:pt x="1563028" y="1941701"/>
                  </a:cubicBezTo>
                  <a:cubicBezTo>
                    <a:pt x="1498940" y="1932545"/>
                    <a:pt x="1368781" y="1915878"/>
                    <a:pt x="1314857" y="1897903"/>
                  </a:cubicBezTo>
                  <a:cubicBezTo>
                    <a:pt x="1194624" y="1857824"/>
                    <a:pt x="1257734" y="1873058"/>
                    <a:pt x="1125079" y="1854106"/>
                  </a:cubicBezTo>
                  <a:cubicBezTo>
                    <a:pt x="934080" y="1799530"/>
                    <a:pt x="1096385" y="1838163"/>
                    <a:pt x="803917" y="1810308"/>
                  </a:cubicBezTo>
                  <a:cubicBezTo>
                    <a:pt x="774451" y="1807502"/>
                    <a:pt x="745815" y="1798273"/>
                    <a:pt x="716327" y="1795709"/>
                  </a:cubicBezTo>
                  <a:cubicBezTo>
                    <a:pt x="633772" y="1788530"/>
                    <a:pt x="550812" y="1787013"/>
                    <a:pt x="468156" y="1781109"/>
                  </a:cubicBezTo>
                  <a:cubicBezTo>
                    <a:pt x="414545" y="1777279"/>
                    <a:pt x="361102" y="1771376"/>
                    <a:pt x="307575" y="1766510"/>
                  </a:cubicBezTo>
                  <a:cubicBezTo>
                    <a:pt x="307070" y="1766384"/>
                    <a:pt x="212368" y="1744293"/>
                    <a:pt x="205387" y="1737312"/>
                  </a:cubicBezTo>
                  <a:cubicBezTo>
                    <a:pt x="194506" y="1726430"/>
                    <a:pt x="195655" y="1708113"/>
                    <a:pt x="190789" y="1693514"/>
                  </a:cubicBezTo>
                  <a:cubicBezTo>
                    <a:pt x="220095" y="1620243"/>
                    <a:pt x="208418" y="1595569"/>
                    <a:pt x="307575" y="1591319"/>
                  </a:cubicBezTo>
                  <a:cubicBezTo>
                    <a:pt x="618758" y="1577982"/>
                    <a:pt x="930436" y="1581586"/>
                    <a:pt x="1241866" y="1576720"/>
                  </a:cubicBezTo>
                  <a:cubicBezTo>
                    <a:pt x="1256464" y="1566987"/>
                    <a:pt x="1269967" y="1555368"/>
                    <a:pt x="1285660" y="1547521"/>
                  </a:cubicBezTo>
                  <a:cubicBezTo>
                    <a:pt x="1299423" y="1540639"/>
                    <a:pt x="1316260" y="1540839"/>
                    <a:pt x="1329455" y="1532922"/>
                  </a:cubicBezTo>
                  <a:cubicBezTo>
                    <a:pt x="1341257" y="1525840"/>
                    <a:pt x="1348920" y="1513456"/>
                    <a:pt x="1358652" y="1503723"/>
                  </a:cubicBezTo>
                  <a:lnTo>
                    <a:pt x="1358652" y="1503723"/>
                  </a:lnTo>
                  <a:lnTo>
                    <a:pt x="1358652" y="1503723"/>
                  </a:lnTo>
                </a:path>
              </a:pathLst>
            </a:custGeom>
            <a:solidFill>
              <a:schemeClr val="accent1"/>
            </a:solidFill>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1569992" y="1797613"/>
              <a:ext cx="1145064" cy="840982"/>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0337" y="2615807"/>
              <a:ext cx="3340249" cy="80543"/>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90586" y="2696350"/>
              <a:ext cx="1100277" cy="231805"/>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990586" y="1797613"/>
              <a:ext cx="1005334" cy="898737"/>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995920" y="1797613"/>
              <a:ext cx="1320240"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047069" y="2928155"/>
              <a:ext cx="1362457"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513177" y="1747406"/>
              <a:ext cx="5940143" cy="1274112"/>
              <a:chOff x="1513177" y="1747406"/>
              <a:chExt cx="5940143" cy="1274112"/>
            </a:xfrm>
          </p:grpSpPr>
          <p:grpSp>
            <p:nvGrpSpPr>
              <p:cNvPr id="2" name="Group 1"/>
              <p:cNvGrpSpPr/>
              <p:nvPr/>
            </p:nvGrpSpPr>
            <p:grpSpPr>
              <a:xfrm>
                <a:off x="1513177" y="1749826"/>
                <a:ext cx="179377" cy="946524"/>
                <a:chOff x="1513177" y="1749826"/>
                <a:chExt cx="179377" cy="946524"/>
              </a:xfrm>
            </p:grpSpPr>
            <p:sp>
              <p:nvSpPr>
                <p:cNvPr id="21" name="Oval 20"/>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953703" y="1747406"/>
                <a:ext cx="179377" cy="1267702"/>
                <a:chOff x="1513177" y="1428648"/>
                <a:chExt cx="179377" cy="1267702"/>
              </a:xfrm>
            </p:grpSpPr>
            <p:sp>
              <p:nvSpPr>
                <p:cNvPr id="24" name="Oval 23"/>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273943" y="1753816"/>
                <a:ext cx="179377" cy="1267702"/>
                <a:chOff x="1513177" y="1428648"/>
                <a:chExt cx="179377" cy="1267702"/>
              </a:xfrm>
            </p:grpSpPr>
            <p:sp>
              <p:nvSpPr>
                <p:cNvPr id="30" name="Oval 29"/>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8" name="Group 27"/>
          <p:cNvGrpSpPr/>
          <p:nvPr/>
        </p:nvGrpSpPr>
        <p:grpSpPr>
          <a:xfrm>
            <a:off x="1528894" y="4802499"/>
            <a:ext cx="5940143" cy="1274112"/>
            <a:chOff x="1513177" y="1747406"/>
            <a:chExt cx="5940143" cy="1274112"/>
          </a:xfrm>
        </p:grpSpPr>
        <p:cxnSp>
          <p:nvCxnSpPr>
            <p:cNvPr id="33" name="Straight Connector 32"/>
            <p:cNvCxnSpPr/>
            <p:nvPr/>
          </p:nvCxnSpPr>
          <p:spPr>
            <a:xfrm>
              <a:off x="1569992" y="1797613"/>
              <a:ext cx="1145064" cy="840982"/>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50337" y="2615807"/>
              <a:ext cx="3340249" cy="80543"/>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90586" y="2696350"/>
              <a:ext cx="1100277" cy="231805"/>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990586" y="1797613"/>
              <a:ext cx="1005334" cy="898737"/>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95920" y="1797613"/>
              <a:ext cx="1320240"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047069" y="2928155"/>
              <a:ext cx="1362457" cy="0"/>
            </a:xfrm>
            <a:prstGeom prst="line">
              <a:avLst/>
            </a:prstGeom>
            <a:ln w="57150" cmpd="sng">
              <a:solidFill>
                <a:srgbClr val="003300"/>
              </a:solidFill>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1513177" y="1747406"/>
              <a:ext cx="5940143" cy="1274112"/>
              <a:chOff x="1513177" y="1747406"/>
              <a:chExt cx="5940143" cy="1274112"/>
            </a:xfrm>
          </p:grpSpPr>
          <p:grpSp>
            <p:nvGrpSpPr>
              <p:cNvPr id="42" name="Group 41"/>
              <p:cNvGrpSpPr/>
              <p:nvPr/>
            </p:nvGrpSpPr>
            <p:grpSpPr>
              <a:xfrm>
                <a:off x="1513177" y="1749826"/>
                <a:ext cx="179377" cy="946524"/>
                <a:chOff x="1513177" y="1749826"/>
                <a:chExt cx="179377" cy="946524"/>
              </a:xfrm>
            </p:grpSpPr>
            <p:sp>
              <p:nvSpPr>
                <p:cNvPr id="54" name="Oval 53"/>
                <p:cNvSpPr/>
                <p:nvPr/>
              </p:nvSpPr>
              <p:spPr>
                <a:xfrm>
                  <a:off x="1513177" y="1749826"/>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Oval 43"/>
              <p:cNvSpPr/>
              <p:nvPr/>
            </p:nvSpPr>
            <p:spPr>
              <a:xfrm>
                <a:off x="2700458" y="259479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18512" y="261580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990586" y="2622217"/>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8" name="Group 47"/>
              <p:cNvGrpSpPr/>
              <p:nvPr/>
            </p:nvGrpSpPr>
            <p:grpSpPr>
              <a:xfrm>
                <a:off x="5953703" y="1747406"/>
                <a:ext cx="179377" cy="1267702"/>
                <a:chOff x="1513177" y="1428648"/>
                <a:chExt cx="179377" cy="1267702"/>
              </a:xfrm>
            </p:grpSpPr>
            <p:sp>
              <p:nvSpPr>
                <p:cNvPr id="52" name="Oval 51"/>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273943" y="1753816"/>
                <a:ext cx="179377" cy="1267702"/>
                <a:chOff x="1513177" y="1428648"/>
                <a:chExt cx="179377" cy="1267702"/>
              </a:xfrm>
            </p:grpSpPr>
            <p:sp>
              <p:nvSpPr>
                <p:cNvPr id="50" name="Oval 49"/>
                <p:cNvSpPr/>
                <p:nvPr/>
              </p:nvSpPr>
              <p:spPr>
                <a:xfrm>
                  <a:off x="1513177" y="1428648"/>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555394" y="2559190"/>
                  <a:ext cx="137160" cy="1371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195169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800" y="0"/>
            <a:ext cx="8754652" cy="7017304"/>
          </a:xfrm>
          <a:prstGeom prst="rect">
            <a:avLst/>
          </a:prstGeom>
        </p:spPr>
        <p:txBody>
          <a:bodyPr wrap="square">
            <a:spAutoFit/>
          </a:bodyPr>
          <a:lstStyle/>
          <a:p>
            <a:r>
              <a:rPr lang="en-US" sz="2400" dirty="0" smtClean="0"/>
              <a:t>Goals for Thursday’s lab:</a:t>
            </a:r>
          </a:p>
          <a:p>
            <a:endParaRPr lang="en-US" sz="1100" dirty="0"/>
          </a:p>
          <a:p>
            <a:r>
              <a:rPr lang="en-US" sz="2400" dirty="0" smtClean="0"/>
              <a:t>1.</a:t>
            </a:r>
            <a:r>
              <a:rPr lang="en-US" sz="2400" dirty="0"/>
              <a:t>)  Work with Python </a:t>
            </a:r>
            <a:r>
              <a:rPr lang="en-US" sz="2400" dirty="0" smtClean="0"/>
              <a:t>Mapper</a:t>
            </a:r>
          </a:p>
          <a:p>
            <a:endParaRPr lang="en-US" sz="1200" dirty="0"/>
          </a:p>
          <a:p>
            <a:r>
              <a:rPr lang="en-US" sz="2400" dirty="0" smtClean="0"/>
              <a:t>Note:  you must request a CLAS account unless you can run python on your own laptop.</a:t>
            </a:r>
            <a:endParaRPr lang="en-US" sz="2400" dirty="0"/>
          </a:p>
          <a:p>
            <a:endParaRPr lang="en-US" sz="2000" dirty="0"/>
          </a:p>
          <a:p>
            <a:r>
              <a:rPr lang="en-US" sz="2400" dirty="0"/>
              <a:t>2</a:t>
            </a:r>
            <a:r>
              <a:rPr lang="en-US" sz="2400" dirty="0" smtClean="0"/>
              <a:t>.) Work on creating your own code for mapper using functions found in </a:t>
            </a:r>
          </a:p>
          <a:p>
            <a:endParaRPr lang="en-US" sz="1200" dirty="0"/>
          </a:p>
          <a:p>
            <a:r>
              <a:rPr lang="en-US" sz="2400" dirty="0" smtClean="0"/>
              <a:t>        </a:t>
            </a:r>
            <a:r>
              <a:rPr lang="en-US" sz="2400" dirty="0" err="1" smtClean="0"/>
              <a:t>uploadDatatoRetc.R</a:t>
            </a:r>
            <a:r>
              <a:rPr lang="en-US" sz="2400" dirty="0" smtClean="0"/>
              <a:t>  </a:t>
            </a:r>
            <a:r>
              <a:rPr lang="en-US" sz="2400" dirty="0"/>
              <a:t>-- commands for reading data into R.</a:t>
            </a:r>
          </a:p>
          <a:p>
            <a:r>
              <a:rPr lang="en-US" sz="2400" dirty="0"/>
              <a:t>                     </a:t>
            </a:r>
            <a:r>
              <a:rPr lang="en-US" sz="2400" dirty="0" smtClean="0"/>
              <a:t>also </a:t>
            </a:r>
            <a:r>
              <a:rPr lang="en-US" sz="2400" dirty="0"/>
              <a:t>includes  commands taken from the Swirl course </a:t>
            </a:r>
          </a:p>
          <a:p>
            <a:r>
              <a:rPr lang="en-US" sz="2400" dirty="0"/>
              <a:t>                    </a:t>
            </a:r>
            <a:r>
              <a:rPr lang="en-US" sz="2400" dirty="0" smtClean="0"/>
              <a:t> </a:t>
            </a:r>
            <a:r>
              <a:rPr lang="en-US" sz="2400" dirty="0"/>
              <a:t>Manipulating data with </a:t>
            </a:r>
            <a:r>
              <a:rPr lang="en-US" sz="2400" dirty="0" err="1"/>
              <a:t>dplyr</a:t>
            </a:r>
            <a:r>
              <a:rPr lang="en-US" sz="2400" dirty="0"/>
              <a:t> - Getting and Cleaning Data.                       </a:t>
            </a:r>
          </a:p>
          <a:p>
            <a:r>
              <a:rPr lang="en-US" sz="2400" dirty="0"/>
              <a:t>                       NOTE filter commands.</a:t>
            </a:r>
          </a:p>
          <a:p>
            <a:endParaRPr lang="en-US" sz="1200" dirty="0" smtClean="0"/>
          </a:p>
          <a:p>
            <a:r>
              <a:rPr lang="en-US" sz="2400" dirty="0" smtClean="0"/>
              <a:t>Focus on reading in data and creating overlapping bins.  Remaining parts will be discussed later.</a:t>
            </a:r>
          </a:p>
          <a:p>
            <a:endParaRPr lang="en-US" sz="2000" dirty="0" smtClean="0"/>
          </a:p>
          <a:p>
            <a:r>
              <a:rPr lang="en-US" sz="2400" dirty="0"/>
              <a:t>3</a:t>
            </a:r>
            <a:r>
              <a:rPr lang="en-US" sz="2400" dirty="0" smtClean="0"/>
              <a:t>.)  Run script </a:t>
            </a:r>
            <a:r>
              <a:rPr lang="en-US" sz="2400" dirty="0" err="1" smtClean="0"/>
              <a:t>TDAmapper.r</a:t>
            </a:r>
            <a:r>
              <a:rPr lang="en-US" sz="2400" dirty="0" smtClean="0"/>
              <a:t>  </a:t>
            </a:r>
            <a:endParaRPr lang="en-US" sz="2400" dirty="0"/>
          </a:p>
          <a:p>
            <a:endParaRPr lang="en-US" sz="2000" dirty="0" smtClean="0"/>
          </a:p>
          <a:p>
            <a:r>
              <a:rPr lang="en-US" sz="2400" dirty="0" smtClean="0"/>
              <a:t>4.)  Have fun with R.                   5.)  </a:t>
            </a:r>
            <a:r>
              <a:rPr lang="en-US" sz="2400" dirty="0" err="1" smtClean="0"/>
              <a:t>Sweave</a:t>
            </a:r>
            <a:r>
              <a:rPr lang="en-US" sz="2400" dirty="0" smtClean="0"/>
              <a:t>??</a:t>
            </a:r>
            <a:endParaRPr lang="en-US" sz="2400" dirty="0"/>
          </a:p>
        </p:txBody>
      </p:sp>
      <p:sp>
        <p:nvSpPr>
          <p:cNvPr id="3" name="TextBox 2"/>
          <p:cNvSpPr txBox="1"/>
          <p:nvPr/>
        </p:nvSpPr>
        <p:spPr>
          <a:xfrm>
            <a:off x="5292104" y="332601"/>
            <a:ext cx="2237804" cy="461665"/>
          </a:xfrm>
          <a:prstGeom prst="rect">
            <a:avLst/>
          </a:prstGeom>
          <a:solidFill>
            <a:srgbClr val="E2F0D9"/>
          </a:solidFill>
        </p:spPr>
        <p:txBody>
          <a:bodyPr wrap="square" rtlCol="0">
            <a:spAutoFit/>
          </a:bodyPr>
          <a:lstStyle/>
          <a:p>
            <a:r>
              <a:rPr lang="en-US" sz="2400" dirty="0" smtClean="0"/>
              <a:t>Create Data Sets</a:t>
            </a:r>
          </a:p>
        </p:txBody>
      </p:sp>
    </p:spTree>
    <p:extLst>
      <p:ext uri="{BB962C8B-B14F-4D97-AF65-F5344CB8AC3E}">
        <p14:creationId xmlns:p14="http://schemas.microsoft.com/office/powerpoint/2010/main" val="2316767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144000" cy="6609673"/>
          </a:xfrm>
          <a:prstGeom prst="rect">
            <a:avLst/>
          </a:prstGeom>
        </p:spPr>
      </p:pic>
      <p:sp>
        <p:nvSpPr>
          <p:cNvPr id="3" name="Rectangle 2"/>
          <p:cNvSpPr/>
          <p:nvPr/>
        </p:nvSpPr>
        <p:spPr>
          <a:xfrm>
            <a:off x="1341788" y="432346"/>
            <a:ext cx="2650109" cy="369332"/>
          </a:xfrm>
          <a:prstGeom prst="rect">
            <a:avLst/>
          </a:prstGeom>
          <a:solidFill>
            <a:schemeClr val="accent4">
              <a:lumMod val="20000"/>
              <a:lumOff val="80000"/>
            </a:schemeClr>
          </a:solidFill>
        </p:spPr>
        <p:txBody>
          <a:bodyPr wrap="none">
            <a:spAutoFit/>
          </a:bodyPr>
          <a:lstStyle/>
          <a:p>
            <a:r>
              <a:rPr lang="en-US" dirty="0"/>
              <a:t>https://</a:t>
            </a:r>
            <a:r>
              <a:rPr lang="en-US" dirty="0" err="1"/>
              <a:t>cran.r-project.org</a:t>
            </a:r>
            <a:r>
              <a:rPr lang="en-US" dirty="0"/>
              <a:t>/</a:t>
            </a:r>
          </a:p>
        </p:txBody>
      </p:sp>
      <p:sp>
        <p:nvSpPr>
          <p:cNvPr id="4" name="TextBox 3"/>
          <p:cNvSpPr txBox="1"/>
          <p:nvPr/>
        </p:nvSpPr>
        <p:spPr>
          <a:xfrm>
            <a:off x="1118901" y="3824904"/>
            <a:ext cx="1421308" cy="461665"/>
          </a:xfrm>
          <a:prstGeom prst="rect">
            <a:avLst/>
          </a:prstGeom>
          <a:solidFill>
            <a:srgbClr val="E2F0D9"/>
          </a:solidFill>
        </p:spPr>
        <p:txBody>
          <a:bodyPr wrap="square" rtlCol="0">
            <a:spAutoFit/>
          </a:bodyPr>
          <a:lstStyle/>
          <a:p>
            <a:pPr algn="ctr"/>
            <a:r>
              <a:rPr lang="en-US" sz="2400" dirty="0" smtClean="0"/>
              <a:t>Packages</a:t>
            </a:r>
          </a:p>
        </p:txBody>
      </p:sp>
      <p:cxnSp>
        <p:nvCxnSpPr>
          <p:cNvPr id="5" name="Straight Arrow Connector 4"/>
          <p:cNvCxnSpPr/>
          <p:nvPr/>
        </p:nvCxnSpPr>
        <p:spPr>
          <a:xfrm flipH="1">
            <a:off x="590891" y="3930736"/>
            <a:ext cx="528011" cy="1221"/>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498105" y="3492308"/>
            <a:ext cx="361692" cy="337874"/>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77900"/>
            <a:ext cx="9144000" cy="4894090"/>
          </a:xfrm>
          <a:prstGeom prst="rect">
            <a:avLst/>
          </a:prstGeom>
        </p:spPr>
      </p:pic>
    </p:spTree>
    <p:extLst>
      <p:ext uri="{BB962C8B-B14F-4D97-AF65-F5344CB8AC3E}">
        <p14:creationId xmlns:p14="http://schemas.microsoft.com/office/powerpoint/2010/main" val="3667419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74700"/>
            <a:ext cx="9144000" cy="5304633"/>
          </a:xfrm>
          <a:prstGeom prst="rect">
            <a:avLst/>
          </a:prstGeom>
        </p:spPr>
      </p:pic>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2300"/>
            <a:ext cx="9144000" cy="5590151"/>
          </a:xfrm>
          <a:prstGeom prst="rect">
            <a:avLst/>
          </a:prstGeom>
        </p:spPr>
      </p:pic>
      <p:sp>
        <p:nvSpPr>
          <p:cNvPr id="3" name="Rectangle 2"/>
          <p:cNvSpPr/>
          <p:nvPr/>
        </p:nvSpPr>
        <p:spPr>
          <a:xfrm>
            <a:off x="448533" y="145101"/>
            <a:ext cx="8396574" cy="369332"/>
          </a:xfrm>
          <a:prstGeom prst="rect">
            <a:avLst/>
          </a:prstGeom>
          <a:solidFill>
            <a:srgbClr val="FFF2CC"/>
          </a:solidFill>
        </p:spPr>
        <p:txBody>
          <a:bodyPr wrap="none">
            <a:spAutoFit/>
          </a:bodyPr>
          <a:lstStyle/>
          <a:p>
            <a:r>
              <a:rPr lang="en-US" dirty="0" smtClean="0"/>
              <a:t>Additional packages can be found at other repositories such as http</a:t>
            </a:r>
            <a:r>
              <a:rPr lang="en-US" dirty="0"/>
              <a:t>://</a:t>
            </a:r>
            <a:r>
              <a:rPr lang="en-US" dirty="0" err="1"/>
              <a:t>bioconductor.org</a:t>
            </a:r>
            <a:r>
              <a:rPr lang="en-US" dirty="0"/>
              <a:t>/</a:t>
            </a:r>
          </a:p>
        </p:txBody>
      </p:sp>
    </p:spTree>
    <p:extLst>
      <p:ext uri="{BB962C8B-B14F-4D97-AF65-F5344CB8AC3E}">
        <p14:creationId xmlns:p14="http://schemas.microsoft.com/office/powerpoint/2010/main" val="3667419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0"/>
            <a:ext cx="8883181" cy="6858000"/>
          </a:xfrm>
          <a:prstGeom prst="rect">
            <a:avLst/>
          </a:prstGeom>
        </p:spPr>
      </p:pic>
      <p:sp>
        <p:nvSpPr>
          <p:cNvPr id="3" name="TextBox 2"/>
          <p:cNvSpPr txBox="1"/>
          <p:nvPr/>
        </p:nvSpPr>
        <p:spPr>
          <a:xfrm>
            <a:off x="6683172" y="4187745"/>
            <a:ext cx="1648112" cy="646331"/>
          </a:xfrm>
          <a:prstGeom prst="rect">
            <a:avLst/>
          </a:prstGeom>
          <a:solidFill>
            <a:schemeClr val="accent4">
              <a:lumMod val="20000"/>
              <a:lumOff val="80000"/>
            </a:schemeClr>
          </a:solidFill>
        </p:spPr>
        <p:txBody>
          <a:bodyPr wrap="square" rtlCol="0">
            <a:spAutoFit/>
          </a:bodyPr>
          <a:lstStyle/>
          <a:p>
            <a:r>
              <a:rPr lang="en-US" dirty="0" smtClean="0"/>
              <a:t>Can download source code</a:t>
            </a:r>
            <a:endParaRPr lang="en-US" dirty="0"/>
          </a:p>
        </p:txBody>
      </p:sp>
      <p:cxnSp>
        <p:nvCxnSpPr>
          <p:cNvPr id="5" name="Straight Arrow Connector 4"/>
          <p:cNvCxnSpPr>
            <a:stCxn id="3" idx="1"/>
          </p:cNvCxnSpPr>
          <p:nvPr/>
        </p:nvCxnSpPr>
        <p:spPr>
          <a:xfrm flipH="1" flipV="1">
            <a:off x="5004819" y="4248218"/>
            <a:ext cx="1678353" cy="262693"/>
          </a:xfrm>
          <a:prstGeom prst="straightConnector1">
            <a:avLst/>
          </a:prstGeom>
          <a:ln w="5715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 idx="1"/>
          </p:cNvCxnSpPr>
          <p:nvPr/>
        </p:nvCxnSpPr>
        <p:spPr>
          <a:xfrm flipH="1">
            <a:off x="3825435" y="4510911"/>
            <a:ext cx="2857737" cy="1702675"/>
          </a:xfrm>
          <a:prstGeom prst="straightConnector1">
            <a:avLst/>
          </a:prstGeom>
          <a:ln w="5715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7667" y="4792474"/>
            <a:ext cx="816497" cy="646331"/>
          </a:xfrm>
          <a:prstGeom prst="rect">
            <a:avLst/>
          </a:prstGeom>
          <a:solidFill>
            <a:schemeClr val="accent6">
              <a:lumMod val="20000"/>
              <a:lumOff val="80000"/>
            </a:schemeClr>
          </a:solidFill>
        </p:spPr>
        <p:txBody>
          <a:bodyPr wrap="square" rtlCol="0">
            <a:spAutoFit/>
          </a:bodyPr>
          <a:lstStyle/>
          <a:p>
            <a:pPr algn="ctr"/>
            <a:r>
              <a:rPr lang="en-US" dirty="0" smtClean="0"/>
              <a:t>useful info</a:t>
            </a:r>
            <a:endParaRPr lang="en-US" dirty="0"/>
          </a:p>
        </p:txBody>
      </p:sp>
      <p:cxnSp>
        <p:nvCxnSpPr>
          <p:cNvPr id="11" name="Straight Arrow Connector 10"/>
          <p:cNvCxnSpPr/>
          <p:nvPr/>
        </p:nvCxnSpPr>
        <p:spPr>
          <a:xfrm flipH="1" flipV="1">
            <a:off x="2420446" y="4778576"/>
            <a:ext cx="1072343" cy="74371"/>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97256" y="5382084"/>
            <a:ext cx="740894" cy="468665"/>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248803" y="2177024"/>
            <a:ext cx="3356706" cy="461665"/>
          </a:xfrm>
          <a:prstGeom prst="rect">
            <a:avLst/>
          </a:prstGeom>
          <a:solidFill>
            <a:srgbClr val="E2F0D9"/>
          </a:solidFill>
        </p:spPr>
        <p:txBody>
          <a:bodyPr wrap="square" rtlCol="0">
            <a:spAutoFit/>
          </a:bodyPr>
          <a:lstStyle/>
          <a:p>
            <a:r>
              <a:rPr lang="en-US" sz="2400" dirty="0" smtClean="0"/>
              <a:t>The </a:t>
            </a:r>
            <a:r>
              <a:rPr lang="en-US" sz="2400" dirty="0" err="1" smtClean="0"/>
              <a:t>TDAmapper</a:t>
            </a:r>
            <a:r>
              <a:rPr lang="en-US" sz="2400" dirty="0" smtClean="0"/>
              <a:t> package</a:t>
            </a:r>
          </a:p>
        </p:txBody>
      </p: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le:Hierarchical clustering simple diagra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41237" y="526908"/>
            <a:ext cx="3981450" cy="8364514"/>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344773" y="2248878"/>
            <a:ext cx="1304145" cy="4497049"/>
          </a:xfrm>
          <a:prstGeom prst="rect">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89382" y="2248878"/>
            <a:ext cx="1304145" cy="4497049"/>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23107" y="2248878"/>
            <a:ext cx="1304145" cy="4497049"/>
          </a:xfrm>
          <a:prstGeom prst="rect">
            <a:avLst/>
          </a:prstGeom>
          <a:solidFill>
            <a:schemeClr val="accent6">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41665" y="2248878"/>
            <a:ext cx="1304145" cy="4497049"/>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86274" y="2248878"/>
            <a:ext cx="1304145" cy="4497049"/>
          </a:xfrm>
          <a:prstGeom prst="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59960" y="2136098"/>
            <a:ext cx="9084039" cy="404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p:cNvSpPr>
            <a:spLocks noChangeArrowheads="1"/>
          </p:cNvSpPr>
          <p:nvPr/>
        </p:nvSpPr>
        <p:spPr bwMode="auto">
          <a:xfrm>
            <a:off x="628650" y="408971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6" name="TextBox 95"/>
          <p:cNvSpPr txBox="1"/>
          <p:nvPr/>
        </p:nvSpPr>
        <p:spPr>
          <a:xfrm>
            <a:off x="3190027" y="148429"/>
            <a:ext cx="3794096" cy="461665"/>
          </a:xfrm>
          <a:prstGeom prst="rect">
            <a:avLst/>
          </a:prstGeom>
          <a:noFill/>
        </p:spPr>
        <p:txBody>
          <a:bodyPr wrap="square" rtlCol="0">
            <a:spAutoFit/>
          </a:bodyPr>
          <a:lstStyle/>
          <a:p>
            <a:r>
              <a:rPr lang="en-US" sz="2400" dirty="0" smtClean="0">
                <a:solidFill>
                  <a:srgbClr val="C00000"/>
                </a:solidFill>
              </a:rPr>
              <a:t>Increasing threshold</a:t>
            </a:r>
            <a:endParaRPr lang="en-US" sz="2400" dirty="0">
              <a:solidFill>
                <a:srgbClr val="C00000"/>
              </a:solidFill>
            </a:endParaRPr>
          </a:p>
        </p:txBody>
      </p:sp>
      <p:grpSp>
        <p:nvGrpSpPr>
          <p:cNvPr id="10" name="Group 9"/>
          <p:cNvGrpSpPr/>
          <p:nvPr/>
        </p:nvGrpSpPr>
        <p:grpSpPr>
          <a:xfrm>
            <a:off x="202366" y="869781"/>
            <a:ext cx="8679305" cy="1686393"/>
            <a:chOff x="202367" y="270181"/>
            <a:chExt cx="8094690" cy="1686393"/>
          </a:xfrm>
        </p:grpSpPr>
        <p:sp>
          <p:nvSpPr>
            <p:cNvPr id="2" name="Rectangle 1"/>
            <p:cNvSpPr/>
            <p:nvPr/>
          </p:nvSpPr>
          <p:spPr>
            <a:xfrm>
              <a:off x="202367"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1305"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40243"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59181"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78119"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p:cNvCxnSpPr/>
          <p:nvPr/>
        </p:nvCxnSpPr>
        <p:spPr>
          <a:xfrm>
            <a:off x="7859642" y="1186950"/>
            <a:ext cx="257330" cy="82296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508573" y="2061272"/>
            <a:ext cx="559906" cy="204169"/>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450718" y="2020274"/>
            <a:ext cx="676489" cy="241379"/>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00269" y="1109751"/>
            <a:ext cx="1142069" cy="1206453"/>
            <a:chOff x="500269" y="478565"/>
            <a:chExt cx="1142069" cy="1206453"/>
          </a:xfrm>
        </p:grpSpPr>
        <p:sp>
          <p:nvSpPr>
            <p:cNvPr id="61" name="Oval 60"/>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234127" y="1109751"/>
            <a:ext cx="1142069" cy="1206453"/>
            <a:chOff x="2234127" y="533530"/>
            <a:chExt cx="1142069" cy="1206453"/>
          </a:xfrm>
        </p:grpSpPr>
        <p:cxnSp>
          <p:nvCxnSpPr>
            <p:cNvPr id="21" name="Straight Connector 20"/>
            <p:cNvCxnSpPr/>
            <p:nvPr/>
          </p:nvCxnSpPr>
          <p:spPr>
            <a:xfrm>
              <a:off x="2300991" y="1431560"/>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10591" y="1446550"/>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2234127" y="533530"/>
              <a:ext cx="1142069" cy="1206453"/>
              <a:chOff x="500269" y="478565"/>
              <a:chExt cx="1142069" cy="1206453"/>
            </a:xfrm>
          </p:grpSpPr>
          <p:sp>
            <p:nvSpPr>
              <p:cNvPr id="65" name="Oval 64"/>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5921712" y="1109751"/>
            <a:ext cx="1142069" cy="1206453"/>
            <a:chOff x="5921712" y="623470"/>
            <a:chExt cx="1142069" cy="1206453"/>
          </a:xfrm>
        </p:grpSpPr>
        <p:cxnSp>
          <p:nvCxnSpPr>
            <p:cNvPr id="55" name="Straight Connector 54"/>
            <p:cNvCxnSpPr/>
            <p:nvPr/>
          </p:nvCxnSpPr>
          <p:spPr>
            <a:xfrm>
              <a:off x="5981073" y="1566475"/>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rot="5400000">
              <a:off x="6668123" y="1459045"/>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stCxn id="53" idx="2"/>
            </p:cNvCxnSpPr>
            <p:nvPr/>
          </p:nvCxnSpPr>
          <p:spPr>
            <a:xfrm flipH="1">
              <a:off x="5994066" y="1527462"/>
              <a:ext cx="605641" cy="140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968544" y="1786328"/>
              <a:ext cx="6522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5921712" y="623470"/>
              <a:ext cx="1142069" cy="1206453"/>
              <a:chOff x="500269" y="478565"/>
              <a:chExt cx="1142069" cy="1206453"/>
            </a:xfrm>
          </p:grpSpPr>
          <p:sp>
            <p:nvSpPr>
              <p:cNvPr id="79" name="Oval 78"/>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7443223" y="1109751"/>
            <a:ext cx="1142069" cy="1206453"/>
            <a:chOff x="7443223" y="533530"/>
            <a:chExt cx="1142069" cy="1206453"/>
          </a:xfrm>
        </p:grpSpPr>
        <p:cxnSp>
          <p:nvCxnSpPr>
            <p:cNvPr id="28" name="Straight Connector 27"/>
            <p:cNvCxnSpPr/>
            <p:nvPr/>
          </p:nvCxnSpPr>
          <p:spPr>
            <a:xfrm flipH="1">
              <a:off x="7488549" y="583168"/>
              <a:ext cx="353631" cy="915483"/>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01078" y="1491852"/>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Isosceles Triangle 37"/>
            <p:cNvSpPr/>
            <p:nvPr/>
          </p:nvSpPr>
          <p:spPr>
            <a:xfrm rot="5400000">
              <a:off x="8188128" y="1384422"/>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8" idx="2"/>
            </p:cNvCxnSpPr>
            <p:nvPr/>
          </p:nvCxnSpPr>
          <p:spPr>
            <a:xfrm flipH="1">
              <a:off x="7514071" y="1452839"/>
              <a:ext cx="605641" cy="140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88549" y="1711705"/>
              <a:ext cx="6522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7443223" y="533530"/>
              <a:ext cx="1142069" cy="1206453"/>
              <a:chOff x="500269" y="478565"/>
              <a:chExt cx="1142069" cy="1206453"/>
            </a:xfrm>
          </p:grpSpPr>
          <p:sp>
            <p:nvSpPr>
              <p:cNvPr id="86" name="Oval 85"/>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3987985" y="1109751"/>
            <a:ext cx="1142069" cy="1206453"/>
            <a:chOff x="3987985" y="443590"/>
            <a:chExt cx="1142069" cy="1206453"/>
          </a:xfrm>
        </p:grpSpPr>
        <p:sp>
          <p:nvSpPr>
            <p:cNvPr id="34" name="Isosceles Triangle 33"/>
            <p:cNvSpPr/>
            <p:nvPr/>
          </p:nvSpPr>
          <p:spPr>
            <a:xfrm rot="5400000">
              <a:off x="4721902" y="1281660"/>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057341" y="1381595"/>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987985" y="443590"/>
              <a:ext cx="1142069" cy="1206453"/>
              <a:chOff x="500269" y="478565"/>
              <a:chExt cx="1142069" cy="1206453"/>
            </a:xfrm>
          </p:grpSpPr>
          <p:sp>
            <p:nvSpPr>
              <p:cNvPr id="72" name="Oval 71"/>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9" name="Straight Arrow Connector 98"/>
          <p:cNvCxnSpPr/>
          <p:nvPr/>
        </p:nvCxnSpPr>
        <p:spPr>
          <a:xfrm>
            <a:off x="500269" y="667630"/>
            <a:ext cx="7703619" cy="0"/>
          </a:xfrm>
          <a:prstGeom prst="straightConnector1">
            <a:avLst/>
          </a:prstGeom>
          <a:ln w="381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310856" y="2817205"/>
            <a:ext cx="2290599" cy="1569660"/>
          </a:xfrm>
          <a:prstGeom prst="rect">
            <a:avLst/>
          </a:prstGeom>
          <a:solidFill>
            <a:srgbClr val="F3F3F3"/>
          </a:solidFill>
          <a:ln>
            <a:solidFill>
              <a:srgbClr val="C00000"/>
            </a:solidFill>
          </a:ln>
        </p:spPr>
        <p:txBody>
          <a:bodyPr wrap="square" rtlCol="0">
            <a:spAutoFit/>
          </a:bodyPr>
          <a:lstStyle/>
          <a:p>
            <a:r>
              <a:rPr lang="en-US" sz="2400" dirty="0" smtClean="0">
                <a:solidFill>
                  <a:srgbClr val="C00000"/>
                </a:solidFill>
              </a:rPr>
              <a:t>Connect vertices whose distance is less than a given threshold</a:t>
            </a:r>
            <a:endParaRPr lang="en-US" sz="2400" dirty="0">
              <a:solidFill>
                <a:srgbClr val="C00000"/>
              </a:solidFill>
            </a:endParaRPr>
          </a:p>
        </p:txBody>
      </p:sp>
      <p:sp>
        <p:nvSpPr>
          <p:cNvPr id="3" name="TextBox 2"/>
          <p:cNvSpPr txBox="1"/>
          <p:nvPr/>
        </p:nvSpPr>
        <p:spPr>
          <a:xfrm>
            <a:off x="2794005" y="6442365"/>
            <a:ext cx="3555991" cy="369332"/>
          </a:xfrm>
          <a:prstGeom prst="rect">
            <a:avLst/>
          </a:prstGeom>
          <a:solidFill>
            <a:srgbClr val="E8D9F3"/>
          </a:solidFill>
        </p:spPr>
        <p:txBody>
          <a:bodyPr wrap="square" rtlCol="0">
            <a:spAutoFit/>
          </a:bodyPr>
          <a:lstStyle/>
          <a:p>
            <a:pPr algn="ctr"/>
            <a:r>
              <a:rPr lang="en-US" dirty="0" smtClean="0">
                <a:solidFill>
                  <a:srgbClr val="7030A0"/>
                </a:solidFill>
              </a:rPr>
              <a:t>single </a:t>
            </a:r>
            <a:r>
              <a:rPr lang="en-US" dirty="0">
                <a:solidFill>
                  <a:srgbClr val="7030A0"/>
                </a:solidFill>
              </a:rPr>
              <a:t>l</a:t>
            </a:r>
            <a:r>
              <a:rPr lang="en-US" dirty="0" smtClean="0">
                <a:solidFill>
                  <a:srgbClr val="7030A0"/>
                </a:solidFill>
              </a:rPr>
              <a:t>inkage </a:t>
            </a:r>
            <a:r>
              <a:rPr lang="en-US" dirty="0">
                <a:solidFill>
                  <a:srgbClr val="7030A0"/>
                </a:solidFill>
              </a:rPr>
              <a:t>hierarchical clustering </a:t>
            </a:r>
          </a:p>
        </p:txBody>
      </p:sp>
      <p:grpSp>
        <p:nvGrpSpPr>
          <p:cNvPr id="93" name="Group 92"/>
          <p:cNvGrpSpPr/>
          <p:nvPr/>
        </p:nvGrpSpPr>
        <p:grpSpPr>
          <a:xfrm>
            <a:off x="412862" y="1091006"/>
            <a:ext cx="8264531" cy="1285278"/>
            <a:chOff x="412862" y="1091006"/>
            <a:chExt cx="8264531" cy="1285278"/>
          </a:xfrm>
        </p:grpSpPr>
        <p:pic>
          <p:nvPicPr>
            <p:cNvPr id="94" name="Picture 93"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62"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94"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747"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400"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100"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748"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101"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233"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309221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0"/>
            <a:ext cx="9144000" cy="6347123"/>
          </a:xfrm>
          <a:prstGeom prst="rect">
            <a:avLst/>
          </a:prstGeom>
        </p:spPr>
      </p:pic>
      <p:sp>
        <p:nvSpPr>
          <p:cNvPr id="3" name="TextBox 2"/>
          <p:cNvSpPr txBox="1"/>
          <p:nvPr/>
        </p:nvSpPr>
        <p:spPr>
          <a:xfrm>
            <a:off x="6138841" y="4202864"/>
            <a:ext cx="2071481" cy="646331"/>
          </a:xfrm>
          <a:prstGeom prst="rect">
            <a:avLst/>
          </a:prstGeom>
          <a:solidFill>
            <a:srgbClr val="E2F0D9"/>
          </a:solidFill>
        </p:spPr>
        <p:txBody>
          <a:bodyPr wrap="square" rtlCol="0">
            <a:spAutoFit/>
          </a:bodyPr>
          <a:lstStyle/>
          <a:p>
            <a:r>
              <a:rPr lang="en-US" dirty="0" smtClean="0"/>
              <a:t>Vignettes are also useful</a:t>
            </a:r>
            <a:endParaRPr lang="en-US" dirty="0"/>
          </a:p>
        </p:txBody>
      </p:sp>
      <p:cxnSp>
        <p:nvCxnSpPr>
          <p:cNvPr id="4" name="Straight Arrow Connector 3"/>
          <p:cNvCxnSpPr/>
          <p:nvPr/>
        </p:nvCxnSpPr>
        <p:spPr>
          <a:xfrm flipH="1">
            <a:off x="4384888" y="4822710"/>
            <a:ext cx="1814434" cy="755912"/>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8174" y="62910"/>
            <a:ext cx="9921142" cy="6770579"/>
          </a:xfrm>
          <a:prstGeom prst="rect">
            <a:avLst/>
          </a:prstGeom>
        </p:spPr>
      </p:pic>
      <p:sp>
        <p:nvSpPr>
          <p:cNvPr id="3" name="TextBox 2"/>
          <p:cNvSpPr txBox="1"/>
          <p:nvPr/>
        </p:nvSpPr>
        <p:spPr>
          <a:xfrm>
            <a:off x="6804133" y="544256"/>
            <a:ext cx="1300345" cy="461665"/>
          </a:xfrm>
          <a:prstGeom prst="rect">
            <a:avLst/>
          </a:prstGeom>
          <a:solidFill>
            <a:srgbClr val="E2F0D9"/>
          </a:solidFill>
        </p:spPr>
        <p:txBody>
          <a:bodyPr wrap="square" rtlCol="0">
            <a:spAutoFit/>
          </a:bodyPr>
          <a:lstStyle/>
          <a:p>
            <a:r>
              <a:rPr lang="en-US" sz="2400" dirty="0" smtClean="0"/>
              <a:t>README</a:t>
            </a:r>
            <a:endParaRPr lang="en-US" sz="2400" dirty="0"/>
          </a:p>
        </p:txBody>
      </p:sp>
      <p:sp>
        <p:nvSpPr>
          <p:cNvPr id="4" name="TextBox 3"/>
          <p:cNvSpPr txBox="1"/>
          <p:nvPr/>
        </p:nvSpPr>
        <p:spPr>
          <a:xfrm>
            <a:off x="6153961" y="2116550"/>
            <a:ext cx="2551550" cy="1569660"/>
          </a:xfrm>
          <a:prstGeom prst="rect">
            <a:avLst/>
          </a:prstGeom>
          <a:solidFill>
            <a:schemeClr val="accent4">
              <a:lumMod val="20000"/>
              <a:lumOff val="80000"/>
            </a:schemeClr>
          </a:solidFill>
        </p:spPr>
        <p:txBody>
          <a:bodyPr wrap="square" rtlCol="0">
            <a:spAutoFit/>
          </a:bodyPr>
          <a:lstStyle/>
          <a:p>
            <a:r>
              <a:rPr lang="en-US" sz="2400" dirty="0" smtClean="0"/>
              <a:t>Do not install from </a:t>
            </a:r>
            <a:r>
              <a:rPr lang="en-US" sz="2400" dirty="0" err="1" smtClean="0"/>
              <a:t>GitHub</a:t>
            </a:r>
            <a:r>
              <a:rPr lang="en-US" sz="2400" dirty="0" smtClean="0"/>
              <a:t> unless you know what your are doing</a:t>
            </a:r>
          </a:p>
        </p:txBody>
      </p:sp>
      <p:sp>
        <p:nvSpPr>
          <p:cNvPr id="5" name="TextBox 4"/>
          <p:cNvSpPr txBox="1"/>
          <p:nvPr/>
        </p:nvSpPr>
        <p:spPr>
          <a:xfrm>
            <a:off x="3873846" y="4954289"/>
            <a:ext cx="2273261" cy="461665"/>
          </a:xfrm>
          <a:prstGeom prst="rect">
            <a:avLst/>
          </a:prstGeom>
          <a:solidFill>
            <a:srgbClr val="E2F0D9"/>
          </a:solidFill>
        </p:spPr>
        <p:txBody>
          <a:bodyPr wrap="square" rtlCol="0">
            <a:spAutoFit/>
          </a:bodyPr>
          <a:lstStyle/>
          <a:p>
            <a:r>
              <a:rPr lang="en-US" sz="2400" dirty="0" smtClean="0"/>
              <a:t>Install in </a:t>
            </a:r>
            <a:r>
              <a:rPr lang="en-US" sz="2400" dirty="0" err="1" smtClean="0"/>
              <a:t>Rstudio</a:t>
            </a:r>
            <a:endParaRPr lang="en-US" sz="2400" dirty="0" smtClean="0"/>
          </a:p>
        </p:txBody>
      </p:sp>
      <p:sp>
        <p:nvSpPr>
          <p:cNvPr id="6" name="TextBox 5"/>
          <p:cNvSpPr txBox="1"/>
          <p:nvPr/>
        </p:nvSpPr>
        <p:spPr>
          <a:xfrm>
            <a:off x="7057403" y="4875480"/>
            <a:ext cx="1859797" cy="1938992"/>
          </a:xfrm>
          <a:prstGeom prst="rect">
            <a:avLst/>
          </a:prstGeom>
          <a:solidFill>
            <a:srgbClr val="E2F0D9"/>
          </a:solidFill>
        </p:spPr>
        <p:txBody>
          <a:bodyPr wrap="square" rtlCol="0">
            <a:spAutoFit/>
          </a:bodyPr>
          <a:lstStyle/>
          <a:p>
            <a:r>
              <a:rPr lang="en-US" sz="2400" dirty="0" smtClean="0"/>
              <a:t>Examples are sometimes found in READMEs or Vignettes</a:t>
            </a:r>
          </a:p>
        </p:txBody>
      </p: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0100"/>
            <a:ext cx="9144000" cy="5245322"/>
          </a:xfrm>
          <a:prstGeom prst="rect">
            <a:avLst/>
          </a:prstGeom>
        </p:spPr>
      </p:pic>
      <p:sp>
        <p:nvSpPr>
          <p:cNvPr id="3" name="Rectangle 2"/>
          <p:cNvSpPr/>
          <p:nvPr/>
        </p:nvSpPr>
        <p:spPr>
          <a:xfrm>
            <a:off x="3080794" y="190455"/>
            <a:ext cx="2544086" cy="461665"/>
          </a:xfrm>
          <a:prstGeom prst="rect">
            <a:avLst/>
          </a:prstGeom>
          <a:solidFill>
            <a:schemeClr val="accent6">
              <a:lumMod val="20000"/>
              <a:lumOff val="80000"/>
            </a:schemeClr>
          </a:solidFill>
        </p:spPr>
        <p:txBody>
          <a:bodyPr wrap="none">
            <a:spAutoFit/>
          </a:bodyPr>
          <a:lstStyle/>
          <a:p>
            <a:r>
              <a:rPr lang="en-US" sz="2400" dirty="0"/>
              <a:t>Reference manual:</a:t>
            </a:r>
          </a:p>
        </p:txBody>
      </p:sp>
      <p:sp>
        <p:nvSpPr>
          <p:cNvPr id="4" name="TextBox 3"/>
          <p:cNvSpPr txBox="1"/>
          <p:nvPr/>
        </p:nvSpPr>
        <p:spPr>
          <a:xfrm>
            <a:off x="1738834" y="5896102"/>
            <a:ext cx="5307225" cy="830997"/>
          </a:xfrm>
          <a:prstGeom prst="rect">
            <a:avLst/>
          </a:prstGeom>
          <a:solidFill>
            <a:srgbClr val="E2F0D9"/>
          </a:solidFill>
        </p:spPr>
        <p:txBody>
          <a:bodyPr wrap="square" rtlCol="0">
            <a:spAutoFit/>
          </a:bodyPr>
          <a:lstStyle/>
          <a:p>
            <a:r>
              <a:rPr lang="en-US" sz="2400" dirty="0" smtClean="0"/>
              <a:t>The reference manual lists all commands contained in the package.</a:t>
            </a:r>
          </a:p>
        </p:txBody>
      </p:sp>
      <p:sp>
        <p:nvSpPr>
          <p:cNvPr id="5" name="Left Brace 4"/>
          <p:cNvSpPr/>
          <p:nvPr/>
        </p:nvSpPr>
        <p:spPr>
          <a:xfrm>
            <a:off x="574571" y="4913420"/>
            <a:ext cx="393128" cy="861738"/>
          </a:xfrm>
          <a:prstGeom prst="leftBrace">
            <a:avLst/>
          </a:prstGeom>
          <a:ln w="5715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87999" y="5336695"/>
            <a:ext cx="1635715" cy="1028073"/>
          </a:xfrm>
          <a:custGeom>
            <a:avLst/>
            <a:gdLst>
              <a:gd name="connsiteX0" fmla="*/ 1635715 w 1635715"/>
              <a:gd name="connsiteY0" fmla="*/ 1028073 h 1028073"/>
              <a:gd name="connsiteX1" fmla="*/ 138805 w 1635715"/>
              <a:gd name="connsiteY1" fmla="*/ 665236 h 1028073"/>
              <a:gd name="connsiteX2" fmla="*/ 108565 w 1635715"/>
              <a:gd name="connsiteY2" fmla="*/ 105862 h 1028073"/>
              <a:gd name="connsiteX3" fmla="*/ 516813 w 1635715"/>
              <a:gd name="connsiteY3" fmla="*/ 35 h 1028073"/>
            </a:gdLst>
            <a:ahLst/>
            <a:cxnLst>
              <a:cxn ang="0">
                <a:pos x="connsiteX0" y="connsiteY0"/>
              </a:cxn>
              <a:cxn ang="0">
                <a:pos x="connsiteX1" y="connsiteY1"/>
              </a:cxn>
              <a:cxn ang="0">
                <a:pos x="connsiteX2" y="connsiteY2"/>
              </a:cxn>
              <a:cxn ang="0">
                <a:pos x="connsiteX3" y="connsiteY3"/>
              </a:cxn>
            </a:cxnLst>
            <a:rect l="l" t="t" r="r" b="b"/>
            <a:pathLst>
              <a:path w="1635715" h="1028073">
                <a:moveTo>
                  <a:pt x="1635715" y="1028073"/>
                </a:moveTo>
                <a:cubicBezTo>
                  <a:pt x="1014522" y="923505"/>
                  <a:pt x="393330" y="818938"/>
                  <a:pt x="138805" y="665236"/>
                </a:cubicBezTo>
                <a:cubicBezTo>
                  <a:pt x="-115720" y="511534"/>
                  <a:pt x="45564" y="216729"/>
                  <a:pt x="108565" y="105862"/>
                </a:cubicBezTo>
                <a:cubicBezTo>
                  <a:pt x="171566" y="-5005"/>
                  <a:pt x="516813" y="35"/>
                  <a:pt x="516813" y="35"/>
                </a:cubicBezTo>
              </a:path>
            </a:pathLst>
          </a:custGeom>
          <a:ln w="5715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153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50096"/>
            <a:ext cx="9144000" cy="6203216"/>
          </a:xfrm>
          <a:prstGeom prst="rect">
            <a:avLst/>
          </a:prstGeom>
        </p:spPr>
      </p:pic>
      <p:sp>
        <p:nvSpPr>
          <p:cNvPr id="3" name="Rectangle 2"/>
          <p:cNvSpPr/>
          <p:nvPr/>
        </p:nvSpPr>
        <p:spPr>
          <a:xfrm>
            <a:off x="1780439" y="145100"/>
            <a:ext cx="5586535" cy="461665"/>
          </a:xfrm>
          <a:prstGeom prst="rect">
            <a:avLst/>
          </a:prstGeom>
          <a:solidFill>
            <a:schemeClr val="accent6">
              <a:lumMod val="20000"/>
              <a:lumOff val="80000"/>
            </a:schemeClr>
          </a:solidFill>
        </p:spPr>
        <p:txBody>
          <a:bodyPr wrap="none">
            <a:spAutoFit/>
          </a:bodyPr>
          <a:lstStyle/>
          <a:p>
            <a:r>
              <a:rPr lang="en-US" sz="2400" dirty="0" smtClean="0"/>
              <a:t>All reference manuals follow same format.</a:t>
            </a:r>
            <a:endParaRPr lang="en-US" sz="2400" dirty="0"/>
          </a:p>
        </p:txBody>
      </p:sp>
      <p:sp>
        <p:nvSpPr>
          <p:cNvPr id="4" name="TextBox 3"/>
          <p:cNvSpPr txBox="1"/>
          <p:nvPr/>
        </p:nvSpPr>
        <p:spPr>
          <a:xfrm>
            <a:off x="7318224" y="846619"/>
            <a:ext cx="1451549" cy="830997"/>
          </a:xfrm>
          <a:prstGeom prst="rect">
            <a:avLst/>
          </a:prstGeom>
          <a:solidFill>
            <a:schemeClr val="accent4">
              <a:lumMod val="20000"/>
              <a:lumOff val="80000"/>
            </a:schemeClr>
          </a:solidFill>
        </p:spPr>
        <p:txBody>
          <a:bodyPr wrap="square" rtlCol="0">
            <a:spAutoFit/>
          </a:bodyPr>
          <a:lstStyle/>
          <a:p>
            <a:r>
              <a:rPr lang="en-US" sz="2400" dirty="0" smtClean="0"/>
              <a:t>command name</a:t>
            </a:r>
          </a:p>
        </p:txBody>
      </p:sp>
      <p:sp>
        <p:nvSpPr>
          <p:cNvPr id="5" name="Left Brace 4"/>
          <p:cNvSpPr/>
          <p:nvPr/>
        </p:nvSpPr>
        <p:spPr>
          <a:xfrm rot="5400000">
            <a:off x="5972619" y="1889555"/>
            <a:ext cx="461130" cy="4225959"/>
          </a:xfrm>
          <a:prstGeom prst="leftBrace">
            <a:avLst/>
          </a:prstGeom>
          <a:ln w="57150" cmpd="sng">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5095545" y="3295769"/>
            <a:ext cx="2222684" cy="461665"/>
          </a:xfrm>
          <a:prstGeom prst="rect">
            <a:avLst/>
          </a:prstGeom>
          <a:solidFill>
            <a:srgbClr val="FFF2CC"/>
          </a:solidFill>
        </p:spPr>
        <p:txBody>
          <a:bodyPr wrap="square" rtlCol="0">
            <a:spAutoFit/>
          </a:bodyPr>
          <a:lstStyle/>
          <a:p>
            <a:r>
              <a:rPr lang="en-US" sz="2400" dirty="0" smtClean="0"/>
              <a:t>Function inputs</a:t>
            </a:r>
          </a:p>
        </p:txBody>
      </p:sp>
      <p:sp>
        <p:nvSpPr>
          <p:cNvPr id="7" name="TextBox 6"/>
          <p:cNvSpPr txBox="1"/>
          <p:nvPr/>
        </p:nvSpPr>
        <p:spPr>
          <a:xfrm>
            <a:off x="6668051" y="5306493"/>
            <a:ext cx="1723714" cy="830997"/>
          </a:xfrm>
          <a:prstGeom prst="rect">
            <a:avLst/>
          </a:prstGeom>
          <a:solidFill>
            <a:srgbClr val="FFF2CC"/>
          </a:solidFill>
        </p:spPr>
        <p:txBody>
          <a:bodyPr wrap="square" rtlCol="0">
            <a:spAutoFit/>
          </a:bodyPr>
          <a:lstStyle/>
          <a:p>
            <a:r>
              <a:rPr lang="en-US" sz="2400" dirty="0" smtClean="0"/>
              <a:t>Description of inputs</a:t>
            </a:r>
          </a:p>
        </p:txBody>
      </p:sp>
    </p:spTree>
    <p:extLst>
      <p:ext uri="{BB962C8B-B14F-4D97-AF65-F5344CB8AC3E}">
        <p14:creationId xmlns:p14="http://schemas.microsoft.com/office/powerpoint/2010/main" val="366741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31800" y="0"/>
            <a:ext cx="8277586" cy="6858000"/>
          </a:xfrm>
          <a:prstGeom prst="rect">
            <a:avLst/>
          </a:prstGeom>
        </p:spPr>
      </p:pic>
      <p:sp>
        <p:nvSpPr>
          <p:cNvPr id="3" name="Rectangle 2"/>
          <p:cNvSpPr/>
          <p:nvPr/>
        </p:nvSpPr>
        <p:spPr>
          <a:xfrm>
            <a:off x="2082839" y="1142888"/>
            <a:ext cx="5586535" cy="461665"/>
          </a:xfrm>
          <a:prstGeom prst="rect">
            <a:avLst/>
          </a:prstGeom>
          <a:solidFill>
            <a:schemeClr val="accent6">
              <a:lumMod val="20000"/>
              <a:lumOff val="80000"/>
            </a:schemeClr>
          </a:solidFill>
        </p:spPr>
        <p:txBody>
          <a:bodyPr wrap="none">
            <a:spAutoFit/>
          </a:bodyPr>
          <a:lstStyle/>
          <a:p>
            <a:r>
              <a:rPr lang="en-US" sz="2400" dirty="0" smtClean="0"/>
              <a:t>All reference manuals follow same format.</a:t>
            </a:r>
            <a:endParaRPr lang="en-US" sz="2400" dirty="0"/>
          </a:p>
        </p:txBody>
      </p:sp>
      <p:sp>
        <p:nvSpPr>
          <p:cNvPr id="4" name="TextBox 3"/>
          <p:cNvSpPr txBox="1"/>
          <p:nvPr/>
        </p:nvSpPr>
        <p:spPr>
          <a:xfrm>
            <a:off x="7318224" y="90719"/>
            <a:ext cx="1451549" cy="830997"/>
          </a:xfrm>
          <a:prstGeom prst="rect">
            <a:avLst/>
          </a:prstGeom>
          <a:solidFill>
            <a:schemeClr val="accent4">
              <a:lumMod val="20000"/>
              <a:lumOff val="80000"/>
            </a:schemeClr>
          </a:solidFill>
        </p:spPr>
        <p:txBody>
          <a:bodyPr wrap="square" rtlCol="0">
            <a:spAutoFit/>
          </a:bodyPr>
          <a:lstStyle/>
          <a:p>
            <a:r>
              <a:rPr lang="en-US" sz="2400" dirty="0" smtClean="0"/>
              <a:t>command name</a:t>
            </a:r>
          </a:p>
        </p:txBody>
      </p:sp>
      <p:sp>
        <p:nvSpPr>
          <p:cNvPr id="5" name="Left Brace 4"/>
          <p:cNvSpPr/>
          <p:nvPr/>
        </p:nvSpPr>
        <p:spPr>
          <a:xfrm rot="5400000">
            <a:off x="5859220" y="1020286"/>
            <a:ext cx="430882" cy="3938673"/>
          </a:xfrm>
          <a:prstGeom prst="leftBrace">
            <a:avLst/>
          </a:prstGeom>
          <a:ln w="57150" cmpd="sng">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4959465" y="2297981"/>
            <a:ext cx="2222684" cy="461665"/>
          </a:xfrm>
          <a:prstGeom prst="rect">
            <a:avLst/>
          </a:prstGeom>
          <a:solidFill>
            <a:srgbClr val="FFF2CC"/>
          </a:solidFill>
        </p:spPr>
        <p:txBody>
          <a:bodyPr wrap="square" rtlCol="0">
            <a:spAutoFit/>
          </a:bodyPr>
          <a:lstStyle/>
          <a:p>
            <a:r>
              <a:rPr lang="en-US" sz="2400" dirty="0" smtClean="0"/>
              <a:t>Function inputs</a:t>
            </a:r>
          </a:p>
        </p:txBody>
      </p:sp>
      <p:sp>
        <p:nvSpPr>
          <p:cNvPr id="7" name="TextBox 6"/>
          <p:cNvSpPr txBox="1"/>
          <p:nvPr/>
        </p:nvSpPr>
        <p:spPr>
          <a:xfrm>
            <a:off x="6713412" y="4036565"/>
            <a:ext cx="1723714" cy="830997"/>
          </a:xfrm>
          <a:prstGeom prst="rect">
            <a:avLst/>
          </a:prstGeom>
          <a:solidFill>
            <a:srgbClr val="FFF2CC"/>
          </a:solidFill>
        </p:spPr>
        <p:txBody>
          <a:bodyPr wrap="square" rtlCol="0">
            <a:spAutoFit/>
          </a:bodyPr>
          <a:lstStyle/>
          <a:p>
            <a:r>
              <a:rPr lang="en-US" sz="2400" dirty="0" smtClean="0"/>
              <a:t>Description of inputs</a:t>
            </a:r>
          </a:p>
        </p:txBody>
      </p:sp>
      <p:sp>
        <p:nvSpPr>
          <p:cNvPr id="9" name="TextBox 8"/>
          <p:cNvSpPr txBox="1"/>
          <p:nvPr/>
        </p:nvSpPr>
        <p:spPr>
          <a:xfrm>
            <a:off x="6729729" y="5746141"/>
            <a:ext cx="1723714" cy="830997"/>
          </a:xfrm>
          <a:prstGeom prst="rect">
            <a:avLst/>
          </a:prstGeom>
          <a:solidFill>
            <a:srgbClr val="FFF2CC"/>
          </a:solidFill>
        </p:spPr>
        <p:txBody>
          <a:bodyPr wrap="square" rtlCol="0">
            <a:spAutoFit/>
          </a:bodyPr>
          <a:lstStyle/>
          <a:p>
            <a:r>
              <a:rPr lang="en-US" sz="2400" dirty="0" smtClean="0"/>
              <a:t>Description of output(s)</a:t>
            </a:r>
          </a:p>
        </p:txBody>
      </p:sp>
    </p:spTree>
    <p:extLst>
      <p:ext uri="{BB962C8B-B14F-4D97-AF65-F5344CB8AC3E}">
        <p14:creationId xmlns:p14="http://schemas.microsoft.com/office/powerpoint/2010/main" val="2567866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0"/>
            <a:ext cx="8683283" cy="6858000"/>
          </a:xfrm>
          <a:prstGeom prst="rect">
            <a:avLst/>
          </a:prstGeom>
        </p:spPr>
      </p:pic>
    </p:spTree>
    <p:extLst>
      <p:ext uri="{BB962C8B-B14F-4D97-AF65-F5344CB8AC3E}">
        <p14:creationId xmlns:p14="http://schemas.microsoft.com/office/powerpoint/2010/main" val="3667419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0"/>
            <a:ext cx="8883181" cy="6858000"/>
          </a:xfrm>
          <a:prstGeom prst="rect">
            <a:avLst/>
          </a:prstGeom>
        </p:spPr>
      </p:pic>
      <p:sp>
        <p:nvSpPr>
          <p:cNvPr id="3" name="TextBox 2"/>
          <p:cNvSpPr txBox="1"/>
          <p:nvPr/>
        </p:nvSpPr>
        <p:spPr>
          <a:xfrm>
            <a:off x="6683172" y="4187745"/>
            <a:ext cx="1648112" cy="646331"/>
          </a:xfrm>
          <a:prstGeom prst="rect">
            <a:avLst/>
          </a:prstGeom>
          <a:solidFill>
            <a:schemeClr val="accent4">
              <a:lumMod val="20000"/>
              <a:lumOff val="80000"/>
            </a:schemeClr>
          </a:solidFill>
        </p:spPr>
        <p:txBody>
          <a:bodyPr wrap="square" rtlCol="0">
            <a:spAutoFit/>
          </a:bodyPr>
          <a:lstStyle/>
          <a:p>
            <a:r>
              <a:rPr lang="en-US" dirty="0" smtClean="0"/>
              <a:t>Can download source code</a:t>
            </a:r>
            <a:endParaRPr lang="en-US" dirty="0"/>
          </a:p>
        </p:txBody>
      </p:sp>
      <p:cxnSp>
        <p:nvCxnSpPr>
          <p:cNvPr id="5" name="Straight Arrow Connector 4"/>
          <p:cNvCxnSpPr>
            <a:stCxn id="3" idx="1"/>
          </p:cNvCxnSpPr>
          <p:nvPr/>
        </p:nvCxnSpPr>
        <p:spPr>
          <a:xfrm flipH="1" flipV="1">
            <a:off x="5004819" y="4248218"/>
            <a:ext cx="1678353" cy="262693"/>
          </a:xfrm>
          <a:prstGeom prst="straightConnector1">
            <a:avLst/>
          </a:prstGeom>
          <a:ln w="5715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 idx="1"/>
          </p:cNvCxnSpPr>
          <p:nvPr/>
        </p:nvCxnSpPr>
        <p:spPr>
          <a:xfrm flipH="1">
            <a:off x="3825435" y="4510911"/>
            <a:ext cx="2857737" cy="1702675"/>
          </a:xfrm>
          <a:prstGeom prst="straightConnector1">
            <a:avLst/>
          </a:prstGeom>
          <a:ln w="5715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7667" y="4792474"/>
            <a:ext cx="816497" cy="646331"/>
          </a:xfrm>
          <a:prstGeom prst="rect">
            <a:avLst/>
          </a:prstGeom>
          <a:solidFill>
            <a:schemeClr val="accent6">
              <a:lumMod val="20000"/>
              <a:lumOff val="80000"/>
            </a:schemeClr>
          </a:solidFill>
        </p:spPr>
        <p:txBody>
          <a:bodyPr wrap="square" rtlCol="0">
            <a:spAutoFit/>
          </a:bodyPr>
          <a:lstStyle/>
          <a:p>
            <a:pPr algn="ctr"/>
            <a:r>
              <a:rPr lang="en-US" dirty="0" smtClean="0"/>
              <a:t>useful info</a:t>
            </a:r>
            <a:endParaRPr lang="en-US" dirty="0"/>
          </a:p>
        </p:txBody>
      </p:sp>
      <p:cxnSp>
        <p:nvCxnSpPr>
          <p:cNvPr id="11" name="Straight Arrow Connector 10"/>
          <p:cNvCxnSpPr/>
          <p:nvPr/>
        </p:nvCxnSpPr>
        <p:spPr>
          <a:xfrm flipH="1" flipV="1">
            <a:off x="2420446" y="4778576"/>
            <a:ext cx="1072343" cy="74371"/>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97256" y="5382084"/>
            <a:ext cx="740894" cy="468665"/>
          </a:xfrm>
          <a:prstGeom prst="straightConnector1">
            <a:avLst/>
          </a:prstGeom>
          <a:ln w="5715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893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4412562"/>
          </a:xfrm>
          <a:prstGeom prst="rect">
            <a:avLst/>
          </a:prstGeom>
        </p:spPr>
      </p:pic>
    </p:spTree>
    <p:extLst>
      <p:ext uri="{BB962C8B-B14F-4D97-AF65-F5344CB8AC3E}">
        <p14:creationId xmlns:p14="http://schemas.microsoft.com/office/powerpoint/2010/main" val="3667419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44600"/>
            <a:ext cx="9144000" cy="4356617"/>
          </a:xfrm>
          <a:prstGeom prst="rect">
            <a:avLst/>
          </a:prstGeom>
        </p:spPr>
      </p:pic>
      <p:sp>
        <p:nvSpPr>
          <p:cNvPr id="5" name="TextBox 4"/>
          <p:cNvSpPr txBox="1"/>
          <p:nvPr/>
        </p:nvSpPr>
        <p:spPr>
          <a:xfrm>
            <a:off x="771135" y="196538"/>
            <a:ext cx="6925097" cy="461665"/>
          </a:xfrm>
          <a:prstGeom prst="rect">
            <a:avLst/>
          </a:prstGeom>
          <a:noFill/>
        </p:spPr>
        <p:txBody>
          <a:bodyPr wrap="square" rtlCol="0">
            <a:spAutoFit/>
          </a:bodyPr>
          <a:lstStyle/>
          <a:p>
            <a:r>
              <a:rPr lang="en-US" sz="2400" dirty="0" smtClean="0"/>
              <a:t>Note the version on </a:t>
            </a:r>
            <a:r>
              <a:rPr lang="en-US" sz="2400" dirty="0" err="1" smtClean="0"/>
              <a:t>GitHub</a:t>
            </a:r>
            <a:r>
              <a:rPr lang="en-US" sz="2400" dirty="0" smtClean="0"/>
              <a:t> contains commenting</a:t>
            </a:r>
            <a:endParaRPr lang="en-US" sz="2400" dirty="0"/>
          </a:p>
        </p:txBody>
      </p: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4200" y="2498817"/>
            <a:ext cx="7975600" cy="3873500"/>
          </a:xfrm>
          <a:prstGeom prst="rect">
            <a:avLst/>
          </a:prstGeom>
        </p:spPr>
      </p:pic>
      <p:sp>
        <p:nvSpPr>
          <p:cNvPr id="3" name="TextBox 2"/>
          <p:cNvSpPr txBox="1"/>
          <p:nvPr/>
        </p:nvSpPr>
        <p:spPr>
          <a:xfrm>
            <a:off x="529209" y="362837"/>
            <a:ext cx="8346405" cy="1938992"/>
          </a:xfrm>
          <a:prstGeom prst="rect">
            <a:avLst/>
          </a:prstGeom>
          <a:noFill/>
        </p:spPr>
        <p:txBody>
          <a:bodyPr wrap="square" rtlCol="0">
            <a:spAutoFit/>
          </a:bodyPr>
          <a:lstStyle/>
          <a:p>
            <a:r>
              <a:rPr lang="en-US" sz="2400" dirty="0" smtClean="0"/>
              <a:t>You can take a look at the code in </a:t>
            </a:r>
            <a:r>
              <a:rPr lang="en-US" sz="2400" dirty="0" err="1" smtClean="0"/>
              <a:t>Rstudio</a:t>
            </a:r>
            <a:r>
              <a:rPr lang="en-US" sz="2400" dirty="0" smtClean="0"/>
              <a:t> for any command just by typing the name of the command.</a:t>
            </a:r>
          </a:p>
          <a:p>
            <a:endParaRPr lang="en-US" sz="2400" dirty="0" smtClean="0"/>
          </a:p>
          <a:p>
            <a:r>
              <a:rPr lang="en-US" sz="2400" dirty="0" smtClean="0"/>
              <a:t>Note:    </a:t>
            </a:r>
            <a:r>
              <a:rPr lang="en-US" sz="2400" dirty="0" smtClean="0">
                <a:solidFill>
                  <a:srgbClr val="0000FF"/>
                </a:solidFill>
              </a:rPr>
              <a:t>mapper1d()</a:t>
            </a:r>
            <a:r>
              <a:rPr lang="en-US" sz="2400" dirty="0" smtClean="0"/>
              <a:t>    calls this function</a:t>
            </a:r>
          </a:p>
          <a:p>
            <a:r>
              <a:rPr lang="en-US" sz="2400" dirty="0"/>
              <a:t> </a:t>
            </a:r>
            <a:r>
              <a:rPr lang="en-US" sz="2400" dirty="0" smtClean="0"/>
              <a:t>             </a:t>
            </a:r>
            <a:r>
              <a:rPr lang="en-US" sz="2400" dirty="0" smtClean="0">
                <a:solidFill>
                  <a:srgbClr val="0000FF"/>
                </a:solidFill>
              </a:rPr>
              <a:t>mapper1d</a:t>
            </a:r>
            <a:r>
              <a:rPr lang="en-US" sz="2400" dirty="0" smtClean="0"/>
              <a:t>       allows you to view the code.  Note no ()</a:t>
            </a:r>
            <a:endParaRPr lang="en-US" sz="2400" dirty="0"/>
          </a:p>
        </p:txBody>
      </p:sp>
    </p:spTree>
    <p:extLst>
      <p:ext uri="{BB962C8B-B14F-4D97-AF65-F5344CB8AC3E}">
        <p14:creationId xmlns:p14="http://schemas.microsoft.com/office/powerpoint/2010/main" val="642056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Cluste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03" y="2847108"/>
            <a:ext cx="2381250" cy="239077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File:Hierarchical clustering simple diagra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304" y="2216350"/>
            <a:ext cx="3981450" cy="31718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463891" y="168622"/>
            <a:ext cx="4216219" cy="584775"/>
          </a:xfrm>
          <a:prstGeom prst="rect">
            <a:avLst/>
          </a:prstGeom>
        </p:spPr>
        <p:txBody>
          <a:bodyPr wrap="none">
            <a:spAutoFit/>
          </a:bodyPr>
          <a:lstStyle/>
          <a:p>
            <a:r>
              <a:rPr lang="en-US" sz="3200" b="0" i="0" dirty="0" smtClean="0">
                <a:solidFill>
                  <a:srgbClr val="7030A0"/>
                </a:solidFill>
                <a:effectLst/>
                <a:latin typeface="Linux Libertine"/>
              </a:rPr>
              <a:t>Hierarchical clustering</a:t>
            </a:r>
            <a:endParaRPr lang="en-US" sz="3200" b="0" i="0" dirty="0">
              <a:solidFill>
                <a:srgbClr val="7030A0"/>
              </a:solidFill>
              <a:effectLst/>
              <a:latin typeface="Linux Libertine"/>
            </a:endParaRPr>
          </a:p>
        </p:txBody>
      </p:sp>
      <p:sp>
        <p:nvSpPr>
          <p:cNvPr id="3" name="Rectangle 2"/>
          <p:cNvSpPr/>
          <p:nvPr/>
        </p:nvSpPr>
        <p:spPr>
          <a:xfrm>
            <a:off x="5068396" y="5998664"/>
            <a:ext cx="3851160" cy="646331"/>
          </a:xfrm>
          <a:prstGeom prst="rect">
            <a:avLst/>
          </a:prstGeom>
        </p:spPr>
        <p:txBody>
          <a:bodyPr wrap="square">
            <a:spAutoFit/>
          </a:bodyPr>
          <a:lstStyle/>
          <a:p>
            <a:r>
              <a:rPr lang="en-US" dirty="0" smtClean="0"/>
              <a:t>http://en.wikipedia.org/wiki/File:Hierarchical_clustering_simple_diagram.svg</a:t>
            </a:r>
            <a:endParaRPr lang="en-US" dirty="0"/>
          </a:p>
        </p:txBody>
      </p:sp>
      <p:sp>
        <p:nvSpPr>
          <p:cNvPr id="4" name="Rectangle 3"/>
          <p:cNvSpPr/>
          <p:nvPr/>
        </p:nvSpPr>
        <p:spPr>
          <a:xfrm>
            <a:off x="245850" y="5887782"/>
            <a:ext cx="2914430" cy="646331"/>
          </a:xfrm>
          <a:prstGeom prst="rect">
            <a:avLst/>
          </a:prstGeom>
        </p:spPr>
        <p:txBody>
          <a:bodyPr wrap="square">
            <a:spAutoFit/>
          </a:bodyPr>
          <a:lstStyle/>
          <a:p>
            <a:r>
              <a:rPr lang="en-US" dirty="0" smtClean="0"/>
              <a:t>http://en.wikipedia.org/wiki/File:Clusters.svg</a:t>
            </a:r>
            <a:endParaRPr lang="en-US" dirty="0"/>
          </a:p>
        </p:txBody>
      </p:sp>
      <p:sp>
        <p:nvSpPr>
          <p:cNvPr id="7" name="Rectangle 6"/>
          <p:cNvSpPr/>
          <p:nvPr/>
        </p:nvSpPr>
        <p:spPr>
          <a:xfrm>
            <a:off x="5828541" y="1387886"/>
            <a:ext cx="2014975" cy="523220"/>
          </a:xfrm>
          <a:prstGeom prst="rect">
            <a:avLst/>
          </a:prstGeom>
        </p:spPr>
        <p:txBody>
          <a:bodyPr wrap="none">
            <a:spAutoFit/>
          </a:bodyPr>
          <a:lstStyle/>
          <a:p>
            <a:r>
              <a:rPr lang="en-US" sz="2800" dirty="0" err="1" smtClean="0">
                <a:solidFill>
                  <a:schemeClr val="accent6">
                    <a:lumMod val="50000"/>
                  </a:schemeClr>
                </a:solidFill>
              </a:rPr>
              <a:t>Dendrogram</a:t>
            </a:r>
            <a:endParaRPr lang="en-US" sz="2800" dirty="0">
              <a:solidFill>
                <a:schemeClr val="accent6">
                  <a:lumMod val="50000"/>
                </a:schemeClr>
              </a:solidFill>
            </a:endParaRPr>
          </a:p>
        </p:txBody>
      </p:sp>
      <p:sp>
        <p:nvSpPr>
          <p:cNvPr id="10" name="Rectangle 9"/>
          <p:cNvSpPr/>
          <p:nvPr/>
        </p:nvSpPr>
        <p:spPr>
          <a:xfrm>
            <a:off x="1201134" y="1387886"/>
            <a:ext cx="861454" cy="523220"/>
          </a:xfrm>
          <a:prstGeom prst="rect">
            <a:avLst/>
          </a:prstGeom>
        </p:spPr>
        <p:txBody>
          <a:bodyPr wrap="none">
            <a:spAutoFit/>
          </a:bodyPr>
          <a:lstStyle/>
          <a:p>
            <a:r>
              <a:rPr lang="en-US" sz="2800" dirty="0" smtClean="0">
                <a:solidFill>
                  <a:schemeClr val="accent6">
                    <a:lumMod val="50000"/>
                  </a:schemeClr>
                </a:solidFill>
              </a:rPr>
              <a:t>Data</a:t>
            </a:r>
            <a:endParaRPr lang="en-US" sz="2800" dirty="0">
              <a:solidFill>
                <a:schemeClr val="accent6">
                  <a:lumMod val="50000"/>
                </a:schemeClr>
              </a:solidFill>
            </a:endParaRPr>
          </a:p>
        </p:txBody>
      </p:sp>
      <p:cxnSp>
        <p:nvCxnSpPr>
          <p:cNvPr id="9" name="Straight Connector 8"/>
          <p:cNvCxnSpPr/>
          <p:nvPr/>
        </p:nvCxnSpPr>
        <p:spPr>
          <a:xfrm>
            <a:off x="4056611" y="2216350"/>
            <a:ext cx="0" cy="4275888"/>
          </a:xfrm>
          <a:prstGeom prst="line">
            <a:avLst/>
          </a:prstGeom>
          <a:ln w="44450"/>
        </p:spPr>
        <p:style>
          <a:lnRef idx="3">
            <a:schemeClr val="accent1"/>
          </a:lnRef>
          <a:fillRef idx="0">
            <a:schemeClr val="accent1"/>
          </a:fillRef>
          <a:effectRef idx="2">
            <a:schemeClr val="accent1"/>
          </a:effectRef>
          <a:fontRef idx="minor">
            <a:schemeClr val="tx1"/>
          </a:fontRef>
        </p:style>
      </p:cxnSp>
      <p:sp>
        <p:nvSpPr>
          <p:cNvPr id="11" name="Right Arrow 10"/>
          <p:cNvSpPr/>
          <p:nvPr/>
        </p:nvSpPr>
        <p:spPr>
          <a:xfrm>
            <a:off x="3676576" y="1325299"/>
            <a:ext cx="922712" cy="64839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7020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3274" y="242183"/>
            <a:ext cx="9144000" cy="4614412"/>
          </a:xfrm>
          <a:prstGeom prst="rect">
            <a:avLst/>
          </a:prstGeom>
        </p:spPr>
      </p:pic>
      <p:sp>
        <p:nvSpPr>
          <p:cNvPr id="5" name="TextBox 4"/>
          <p:cNvSpPr txBox="1"/>
          <p:nvPr/>
        </p:nvSpPr>
        <p:spPr>
          <a:xfrm>
            <a:off x="12053455" y="4502729"/>
            <a:ext cx="184666" cy="584776"/>
          </a:xfrm>
          <a:prstGeom prst="rect">
            <a:avLst/>
          </a:prstGeom>
          <a:noFill/>
        </p:spPr>
        <p:txBody>
          <a:bodyPr wrap="none" rtlCol="0">
            <a:spAutoFit/>
          </a:bodyPr>
          <a:lstStyle/>
          <a:p>
            <a:endParaRPr lang="en-US" sz="3200" dirty="0" smtClean="0"/>
          </a:p>
        </p:txBody>
      </p:sp>
      <p:sp>
        <p:nvSpPr>
          <p:cNvPr id="6" name="Rectangle 5"/>
          <p:cNvSpPr/>
          <p:nvPr/>
        </p:nvSpPr>
        <p:spPr>
          <a:xfrm>
            <a:off x="0" y="609953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3"/>
          <a:srcRect l="17416" t="6710" r="17316" b="74614"/>
          <a:stretch/>
        </p:blipFill>
        <p:spPr>
          <a:xfrm>
            <a:off x="173274" y="4678677"/>
            <a:ext cx="2066544" cy="1280160"/>
          </a:xfrm>
          <a:prstGeom prst="rect">
            <a:avLst/>
          </a:prstGeom>
        </p:spPr>
      </p:pic>
      <p:pic>
        <p:nvPicPr>
          <p:cNvPr id="8" name="Picture 7"/>
          <p:cNvPicPr>
            <a:picLocks noChangeAspect="1"/>
          </p:cNvPicPr>
          <p:nvPr/>
        </p:nvPicPr>
        <p:blipFill rotWithShape="1">
          <a:blip r:embed="rId3"/>
          <a:srcRect t="73341" b="-4022"/>
          <a:stretch/>
        </p:blipFill>
        <p:spPr>
          <a:xfrm>
            <a:off x="5902608" y="4267197"/>
            <a:ext cx="3166261" cy="2103120"/>
          </a:xfrm>
          <a:prstGeom prst="rect">
            <a:avLst/>
          </a:prstGeom>
        </p:spPr>
      </p:pic>
      <p:pic>
        <p:nvPicPr>
          <p:cNvPr id="9" name="Picture 8"/>
          <p:cNvPicPr>
            <a:picLocks noChangeAspect="1"/>
          </p:cNvPicPr>
          <p:nvPr/>
        </p:nvPicPr>
        <p:blipFill rotWithShape="1">
          <a:blip r:embed="rId3"/>
          <a:srcRect t="52669" b="32396"/>
          <a:stretch/>
        </p:blipFill>
        <p:spPr>
          <a:xfrm>
            <a:off x="2438967" y="4806693"/>
            <a:ext cx="3166261" cy="1024128"/>
          </a:xfrm>
          <a:prstGeom prst="rect">
            <a:avLst/>
          </a:prstGeom>
        </p:spPr>
      </p:pic>
    </p:spTree>
    <p:extLst>
      <p:ext uri="{BB962C8B-B14F-4D97-AF65-F5344CB8AC3E}">
        <p14:creationId xmlns:p14="http://schemas.microsoft.com/office/powerpoint/2010/main" val="27011938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2191" y="6562043"/>
            <a:ext cx="7586610"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2" name="Picture 1"/>
          <p:cNvPicPr>
            <a:picLocks noChangeAspect="1"/>
          </p:cNvPicPr>
          <p:nvPr/>
        </p:nvPicPr>
        <p:blipFill>
          <a:blip r:embed="rId2"/>
          <a:stretch>
            <a:fillRect/>
          </a:stretch>
        </p:blipFill>
        <p:spPr>
          <a:xfrm>
            <a:off x="293103" y="166300"/>
            <a:ext cx="3003550" cy="6505575"/>
          </a:xfrm>
          <a:prstGeom prst="rect">
            <a:avLst/>
          </a:prstGeom>
        </p:spPr>
      </p:pic>
      <p:sp>
        <p:nvSpPr>
          <p:cNvPr id="4" name="Rectangle 3"/>
          <p:cNvSpPr/>
          <p:nvPr/>
        </p:nvSpPr>
        <p:spPr>
          <a:xfrm>
            <a:off x="3447852" y="30238"/>
            <a:ext cx="5836012" cy="6580263"/>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a:p>
            <a:pPr>
              <a:lnSpc>
                <a:spcPct val="120000"/>
              </a:lnSpc>
            </a:pPr>
            <a:r>
              <a:rPr lang="en-US" sz="2800" dirty="0" smtClean="0"/>
              <a:t>B)  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Example: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endParaRPr lang="en-US" sz="2800" dirty="0"/>
          </a:p>
          <a:p>
            <a:pPr marL="342900" indent="-342900">
              <a:lnSpc>
                <a:spcPct val="120000"/>
              </a:lnSpc>
              <a:buAutoNum type="alphaUcParenR" startAt="3"/>
            </a:pPr>
            <a:r>
              <a:rPr lang="en-US" sz="2800" dirty="0" smtClean="0"/>
              <a:t> Put data into overlapping bins. </a:t>
            </a:r>
          </a:p>
          <a:p>
            <a:pPr>
              <a:lnSpc>
                <a:spcPct val="120000"/>
              </a:lnSpc>
            </a:pPr>
            <a:r>
              <a:rPr lang="en-US" sz="2800" dirty="0" smtClean="0"/>
              <a:t>       </a:t>
            </a:r>
            <a:r>
              <a:rPr lang="en-US" sz="2800" dirty="0" smtClean="0">
                <a:solidFill>
                  <a:srgbClr val="0000FF"/>
                </a:solidFill>
              </a:rPr>
              <a:t>Example:  f</a:t>
            </a:r>
            <a:r>
              <a:rPr lang="en-US" sz="2800" baseline="30000" dirty="0" smtClean="0">
                <a:solidFill>
                  <a:srgbClr val="0000FF"/>
                </a:solidFill>
              </a:rPr>
              <a:t>-1</a:t>
            </a:r>
            <a:r>
              <a:rPr lang="en-US" sz="2800" dirty="0" smtClean="0">
                <a:solidFill>
                  <a:srgbClr val="0000FF"/>
                </a:solidFill>
              </a:rPr>
              <a:t>(</a:t>
            </a:r>
            <a:r>
              <a:rPr lang="en-US" sz="2800" dirty="0" err="1" smtClean="0">
                <a:solidFill>
                  <a:srgbClr val="0000FF"/>
                </a:solidFill>
              </a:rPr>
              <a:t>a</a:t>
            </a:r>
            <a:r>
              <a:rPr lang="en-US" sz="2800" baseline="-25000" dirty="0" err="1" smtClean="0">
                <a:solidFill>
                  <a:srgbClr val="0000FF"/>
                </a:solidFill>
              </a:rPr>
              <a:t>i</a:t>
            </a:r>
            <a:r>
              <a:rPr lang="en-US" sz="2800" dirty="0" smtClean="0">
                <a:solidFill>
                  <a:srgbClr val="0000FF"/>
                </a:solidFill>
              </a:rPr>
              <a:t>, b</a:t>
            </a:r>
            <a:r>
              <a:rPr lang="en-US" sz="2800" baseline="-25000" dirty="0" smtClean="0">
                <a:solidFill>
                  <a:srgbClr val="0000FF"/>
                </a:solidFill>
              </a:rPr>
              <a:t>i</a:t>
            </a:r>
            <a:r>
              <a:rPr lang="en-US" sz="2800" dirty="0" smtClean="0">
                <a:solidFill>
                  <a:srgbClr val="0000FF"/>
                </a:solidFill>
              </a:rPr>
              <a:t>) </a:t>
            </a:r>
          </a:p>
          <a:p>
            <a:pPr>
              <a:lnSpc>
                <a:spcPct val="120000"/>
              </a:lnSpc>
            </a:pPr>
            <a:endParaRPr lang="en-US" sz="800" dirty="0" smtClean="0">
              <a:solidFill>
                <a:srgbClr val="0000FF"/>
              </a:solidFill>
            </a:endParaRPr>
          </a:p>
          <a:p>
            <a:pPr marL="514350" indent="-514350">
              <a:lnSpc>
                <a:spcPct val="120000"/>
              </a:lnSpc>
              <a:buAutoNum type="alphaUcParenR" startAt="4"/>
            </a:pPr>
            <a:r>
              <a:rPr lang="en-US" sz="2800" dirty="0" smtClean="0"/>
              <a:t>Cluster each bin &amp; create network.</a:t>
            </a:r>
          </a:p>
          <a:p>
            <a:pPr>
              <a:lnSpc>
                <a:spcPct val="120000"/>
              </a:lnSpc>
            </a:pPr>
            <a:r>
              <a:rPr lang="en-US" sz="2800" dirty="0"/>
              <a:t> </a:t>
            </a:r>
            <a:r>
              <a:rPr lang="en-US" sz="2800" dirty="0" smtClean="0"/>
              <a:t>      Vertex = a cluster of a bin.  </a:t>
            </a:r>
            <a:endParaRPr lang="en-US" sz="2800" dirty="0"/>
          </a:p>
          <a:p>
            <a:pPr>
              <a:lnSpc>
                <a:spcPct val="120000"/>
              </a:lnSpc>
            </a:pPr>
            <a:r>
              <a:rPr lang="en-US" sz="2800" dirty="0"/>
              <a:t> </a:t>
            </a:r>
            <a:r>
              <a:rPr lang="en-US" sz="2800" dirty="0" smtClean="0"/>
              <a:t>         Edge = nonempty intersection             </a:t>
            </a:r>
          </a:p>
          <a:p>
            <a:r>
              <a:rPr lang="en-US" sz="2800" dirty="0"/>
              <a:t> </a:t>
            </a:r>
            <a:r>
              <a:rPr lang="en-US" sz="2800" dirty="0" smtClean="0"/>
              <a:t>                                between clusters</a:t>
            </a:r>
            <a:endParaRPr lang="en-US" sz="2800" dirty="0"/>
          </a:p>
        </p:txBody>
      </p:sp>
    </p:spTree>
    <p:extLst>
      <p:ext uri="{BB962C8B-B14F-4D97-AF65-F5344CB8AC3E}">
        <p14:creationId xmlns:p14="http://schemas.microsoft.com/office/powerpoint/2010/main" val="19511122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126" y="17867"/>
            <a:ext cx="7713241" cy="6494085"/>
          </a:xfrm>
          <a:prstGeom prst="rect">
            <a:avLst/>
          </a:prstGeom>
          <a:noFill/>
        </p:spPr>
        <p:txBody>
          <a:bodyPr wrap="square" rtlCol="0">
            <a:spAutoFit/>
          </a:bodyPr>
          <a:lstStyle/>
          <a:p>
            <a:pPr algn="ctr"/>
            <a:r>
              <a:rPr lang="en-US" sz="9600" dirty="0" smtClean="0">
                <a:solidFill>
                  <a:srgbClr val="FF0000"/>
                </a:solidFill>
              </a:rPr>
              <a:t>Note: we made many, many choices</a:t>
            </a:r>
          </a:p>
          <a:p>
            <a:pPr algn="ctr"/>
            <a:endParaRPr lang="en-US" sz="3200" dirty="0">
              <a:solidFill>
                <a:srgbClr val="FF0000"/>
              </a:solidFill>
            </a:endParaRPr>
          </a:p>
          <a:p>
            <a:pPr algn="ctr"/>
            <a:r>
              <a:rPr lang="en-US" sz="3200" dirty="0" smtClean="0">
                <a:solidFill>
                  <a:srgbClr val="000000"/>
                </a:solidFill>
              </a:rPr>
              <a:t>It helps to know what you are doing when you make choices, so collaborating with others is highly recommended.</a:t>
            </a:r>
          </a:p>
        </p:txBody>
      </p:sp>
    </p:spTree>
    <p:extLst>
      <p:ext uri="{BB962C8B-B14F-4D97-AF65-F5344CB8AC3E}">
        <p14:creationId xmlns:p14="http://schemas.microsoft.com/office/powerpoint/2010/main" val="1851954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 b="76001"/>
          <a:stretch/>
        </p:blipFill>
        <p:spPr>
          <a:xfrm>
            <a:off x="1451989" y="461819"/>
            <a:ext cx="7328662" cy="3808713"/>
          </a:xfrm>
          <a:prstGeom prst="rect">
            <a:avLst/>
          </a:prstGeom>
        </p:spPr>
      </p:pic>
      <p:sp>
        <p:nvSpPr>
          <p:cNvPr id="5" name="Rectangle 4"/>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7" name="Rectangle 6"/>
          <p:cNvSpPr/>
          <p:nvPr/>
        </p:nvSpPr>
        <p:spPr>
          <a:xfrm>
            <a:off x="1829978" y="4270532"/>
            <a:ext cx="5836012" cy="1858970"/>
          </a:xfrm>
          <a:prstGeom prst="rect">
            <a:avLst/>
          </a:prstGeom>
        </p:spPr>
        <p:txBody>
          <a:bodyPr wrap="square">
            <a:spAutoFit/>
          </a:bodyPr>
          <a:lstStyle/>
          <a:p>
            <a:pPr>
              <a:lnSpc>
                <a:spcPct val="120000"/>
              </a:lnSpc>
            </a:pPr>
            <a:r>
              <a:rPr lang="en-US" sz="2800" dirty="0" smtClean="0"/>
              <a:t>A)  Data Set</a:t>
            </a:r>
          </a:p>
          <a:p>
            <a:pPr>
              <a:lnSpc>
                <a:spcPct val="120000"/>
              </a:lnSpc>
            </a:pPr>
            <a:r>
              <a:rPr lang="en-US" sz="2800" dirty="0" smtClean="0"/>
              <a:t>      </a:t>
            </a:r>
            <a:r>
              <a:rPr lang="en-US" sz="2800" dirty="0" smtClean="0">
                <a:solidFill>
                  <a:srgbClr val="0000FF"/>
                </a:solidFill>
              </a:rPr>
              <a:t>Example:  Point cloud data  </a:t>
            </a:r>
          </a:p>
          <a:p>
            <a:pPr>
              <a:lnSpc>
                <a:spcPct val="120000"/>
              </a:lnSpc>
            </a:pPr>
            <a:r>
              <a:rPr lang="en-US" sz="2800" dirty="0">
                <a:solidFill>
                  <a:srgbClr val="0000FF"/>
                </a:solidFill>
              </a:rPr>
              <a:t> </a:t>
            </a:r>
            <a:r>
              <a:rPr lang="en-US" sz="2800" dirty="0" smtClean="0">
                <a:solidFill>
                  <a:srgbClr val="0000FF"/>
                </a:solidFill>
              </a:rPr>
              <a:t>                  representing a hand.</a:t>
            </a:r>
          </a:p>
          <a:p>
            <a:pPr>
              <a:lnSpc>
                <a:spcPct val="120000"/>
              </a:lnSpc>
            </a:pPr>
            <a:endParaRPr lang="en-US" sz="1200" dirty="0" smtClean="0"/>
          </a:p>
        </p:txBody>
      </p:sp>
      <p:sp>
        <p:nvSpPr>
          <p:cNvPr id="2" name="TextBox 1"/>
          <p:cNvSpPr txBox="1"/>
          <p:nvPr/>
        </p:nvSpPr>
        <p:spPr>
          <a:xfrm>
            <a:off x="438487" y="1526942"/>
            <a:ext cx="2389007" cy="2062103"/>
          </a:xfrm>
          <a:prstGeom prst="rect">
            <a:avLst/>
          </a:prstGeom>
          <a:noFill/>
        </p:spPr>
        <p:txBody>
          <a:bodyPr wrap="square" rtlCol="0">
            <a:spAutoFit/>
          </a:bodyPr>
          <a:lstStyle/>
          <a:p>
            <a:r>
              <a:rPr lang="en-US" sz="3200" dirty="0" smtClean="0">
                <a:solidFill>
                  <a:srgbClr val="FF0000"/>
                </a:solidFill>
              </a:rPr>
              <a:t>We chose how to model the data set</a:t>
            </a:r>
          </a:p>
        </p:txBody>
      </p:sp>
    </p:spTree>
    <p:extLst>
      <p:ext uri="{BB962C8B-B14F-4D97-AF65-F5344CB8AC3E}">
        <p14:creationId xmlns:p14="http://schemas.microsoft.com/office/powerpoint/2010/main" val="24411713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7" name="Picture 6"/>
          <p:cNvPicPr>
            <a:picLocks noChangeAspect="1"/>
          </p:cNvPicPr>
          <p:nvPr/>
        </p:nvPicPr>
        <p:blipFill rotWithShape="1">
          <a:blip r:embed="rId2"/>
          <a:srcRect t="26504" b="53832"/>
          <a:stretch/>
        </p:blipFill>
        <p:spPr>
          <a:xfrm>
            <a:off x="223597" y="384558"/>
            <a:ext cx="6967814" cy="2967694"/>
          </a:xfrm>
          <a:prstGeom prst="rect">
            <a:avLst/>
          </a:prstGeom>
        </p:spPr>
      </p:pic>
      <p:sp>
        <p:nvSpPr>
          <p:cNvPr id="8" name="Rectangle 7"/>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Tree>
    <p:extLst>
      <p:ext uri="{BB962C8B-B14F-4D97-AF65-F5344CB8AC3E}">
        <p14:creationId xmlns:p14="http://schemas.microsoft.com/office/powerpoint/2010/main" val="14326628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6" name="Picture 5"/>
          <p:cNvPicPr>
            <a:picLocks noChangeAspect="1"/>
          </p:cNvPicPr>
          <p:nvPr/>
        </p:nvPicPr>
        <p:blipFill rotWithShape="1">
          <a:blip r:embed="rId2"/>
          <a:srcRect l="17416" t="6710" r="17316" b="74614"/>
          <a:stretch/>
        </p:blipFill>
        <p:spPr>
          <a:xfrm>
            <a:off x="1670188" y="3352252"/>
            <a:ext cx="4391200" cy="2721558"/>
          </a:xfrm>
          <a:prstGeom prst="rect">
            <a:avLst/>
          </a:prstGeom>
        </p:spPr>
      </p:pic>
      <p:pic>
        <p:nvPicPr>
          <p:cNvPr id="7" name="Picture 6"/>
          <p:cNvPicPr>
            <a:picLocks noChangeAspect="1"/>
          </p:cNvPicPr>
          <p:nvPr/>
        </p:nvPicPr>
        <p:blipFill rotWithShape="1">
          <a:blip r:embed="rId3"/>
          <a:srcRect t="26504" b="53832"/>
          <a:stretch/>
        </p:blipFill>
        <p:spPr>
          <a:xfrm>
            <a:off x="223597" y="384558"/>
            <a:ext cx="6967814" cy="2967694"/>
          </a:xfrm>
          <a:prstGeom prst="rect">
            <a:avLst/>
          </a:prstGeom>
        </p:spPr>
      </p:pic>
      <p:sp>
        <p:nvSpPr>
          <p:cNvPr id="9" name="TextBox 8"/>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
        <p:nvSpPr>
          <p:cNvPr id="5" name="Rectangle 4"/>
          <p:cNvSpPr/>
          <p:nvPr/>
        </p:nvSpPr>
        <p:spPr>
          <a:xfrm>
            <a:off x="4929640" y="781833"/>
            <a:ext cx="5836012" cy="4731552"/>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a:p>
            <a:pPr>
              <a:lnSpc>
                <a:spcPct val="120000"/>
              </a:lnSpc>
            </a:pPr>
            <a:endParaRPr lang="en-US" sz="2800" dirty="0">
              <a:solidFill>
                <a:srgbClr val="0000FF"/>
              </a:solidFill>
              <a:sym typeface="Wingdings"/>
            </a:endParaRPr>
          </a:p>
          <a:p>
            <a:pPr>
              <a:lnSpc>
                <a:spcPct val="120000"/>
              </a:lnSpc>
            </a:pPr>
            <a:endParaRPr lang="en-US" sz="2800" dirty="0" smtClean="0">
              <a:solidFill>
                <a:srgbClr val="0000FF"/>
              </a:solidFill>
              <a:sym typeface="Wingdings"/>
            </a:endParaRPr>
          </a:p>
          <a:p>
            <a:pPr>
              <a:lnSpc>
                <a:spcPct val="120000"/>
              </a:lnSpc>
            </a:pPr>
            <a:endParaRPr lang="en-US" sz="2800" dirty="0">
              <a:solidFill>
                <a:srgbClr val="0000FF"/>
              </a:solidFill>
              <a:sym typeface="Wingdings"/>
            </a:endParaRPr>
          </a:p>
          <a:p>
            <a:pPr>
              <a:lnSpc>
                <a:spcPct val="120000"/>
              </a:lnSpc>
            </a:pPr>
            <a:r>
              <a:rPr lang="en-US" sz="2800" dirty="0" smtClean="0">
                <a:solidFill>
                  <a:srgbClr val="0000FF"/>
                </a:solidFill>
              </a:rPr>
              <a:t>             </a:t>
            </a:r>
            <a:r>
              <a:rPr lang="en-US" sz="2800" dirty="0" smtClean="0">
                <a:solidFill>
                  <a:srgbClr val="660066"/>
                </a:solidFill>
              </a:rPr>
              <a:t>Ex 2:  y-coordinate</a:t>
            </a:r>
          </a:p>
          <a:p>
            <a:pPr>
              <a:lnSpc>
                <a:spcPct val="120000"/>
              </a:lnSpc>
            </a:pPr>
            <a:r>
              <a:rPr lang="en-US" sz="2800" dirty="0" smtClean="0">
                <a:solidFill>
                  <a:srgbClr val="660066"/>
                </a:solidFill>
              </a:rPr>
              <a:t>                   g : (x, y, z) </a:t>
            </a:r>
            <a:r>
              <a:rPr lang="en-US" sz="2800" dirty="0" smtClean="0">
                <a:solidFill>
                  <a:srgbClr val="660066"/>
                </a:solidFill>
                <a:sym typeface="Wingdings"/>
              </a:rPr>
              <a:t> y</a:t>
            </a:r>
            <a:endParaRPr lang="en-US" sz="2800" dirty="0" smtClean="0">
              <a:solidFill>
                <a:srgbClr val="660066"/>
              </a:solidFill>
            </a:endParaRPr>
          </a:p>
          <a:p>
            <a:pPr>
              <a:lnSpc>
                <a:spcPct val="120000"/>
              </a:lnSpc>
            </a:pPr>
            <a:endParaRPr lang="en-US" sz="2800" dirty="0"/>
          </a:p>
        </p:txBody>
      </p:sp>
    </p:spTree>
    <p:extLst>
      <p:ext uri="{BB962C8B-B14F-4D97-AF65-F5344CB8AC3E}">
        <p14:creationId xmlns:p14="http://schemas.microsoft.com/office/powerpoint/2010/main" val="3769647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26504" b="53832"/>
          <a:stretch/>
        </p:blipFill>
        <p:spPr>
          <a:xfrm>
            <a:off x="223597" y="384558"/>
            <a:ext cx="6967814" cy="2967694"/>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solidFill>
                  <a:srgbClr val="660066"/>
                </a:solidFill>
              </a:rPr>
              <a:t>http://</a:t>
            </a:r>
            <a:r>
              <a:rPr lang="en-US" sz="2200" dirty="0" err="1" smtClean="0">
                <a:solidFill>
                  <a:srgbClr val="660066"/>
                </a:solidFill>
              </a:rPr>
              <a:t>www.nature.com</a:t>
            </a:r>
            <a:r>
              <a:rPr lang="en-US" sz="2200" dirty="0" smtClean="0">
                <a:solidFill>
                  <a:srgbClr val="660066"/>
                </a:solidFill>
              </a:rPr>
              <a:t>/</a:t>
            </a:r>
            <a:r>
              <a:rPr lang="en-US" sz="2200" dirty="0" err="1" smtClean="0">
                <a:solidFill>
                  <a:srgbClr val="660066"/>
                </a:solidFill>
              </a:rPr>
              <a:t>srep</a:t>
            </a:r>
            <a:r>
              <a:rPr lang="en-US" sz="2200" dirty="0" smtClean="0">
                <a:solidFill>
                  <a:srgbClr val="660066"/>
                </a:solidFill>
              </a:rPr>
              <a:t>/2013/130207/srep01236/full/srep01236.html</a:t>
            </a:r>
            <a:endParaRPr lang="en-US" sz="2200" dirty="0">
              <a:solidFill>
                <a:srgbClr val="660066"/>
              </a:solidFill>
            </a:endParaRPr>
          </a:p>
        </p:txBody>
      </p:sp>
      <p:sp>
        <p:nvSpPr>
          <p:cNvPr id="5" name="Rectangle 4"/>
          <p:cNvSpPr/>
          <p:nvPr/>
        </p:nvSpPr>
        <p:spPr>
          <a:xfrm>
            <a:off x="4929641" y="781833"/>
            <a:ext cx="4214360" cy="1629164"/>
          </a:xfrm>
          <a:prstGeom prst="rect">
            <a:avLst/>
          </a:prstGeom>
        </p:spPr>
        <p:txBody>
          <a:bodyPr wrap="square">
            <a:spAutoFit/>
          </a:bodyPr>
          <a:lstStyle/>
          <a:p>
            <a:pPr>
              <a:lnSpc>
                <a:spcPct val="120000"/>
              </a:lnSpc>
            </a:pPr>
            <a:r>
              <a:rPr lang="en-US" sz="2800" dirty="0" smtClean="0"/>
              <a:t>Function  f :  Data Set </a:t>
            </a:r>
            <a:r>
              <a:rPr lang="en-US" sz="2800" dirty="0" smtClean="0">
                <a:sym typeface="Wingdings"/>
              </a:rPr>
              <a:t> </a:t>
            </a:r>
            <a:r>
              <a:rPr lang="en-US" sz="2800" b="1" dirty="0" smtClean="0">
                <a:sym typeface="Wingdings"/>
              </a:rPr>
              <a:t>R</a:t>
            </a:r>
            <a:endParaRPr lang="en-US" sz="2800" b="1" dirty="0" smtClean="0"/>
          </a:p>
          <a:p>
            <a:pPr>
              <a:lnSpc>
                <a:spcPct val="120000"/>
              </a:lnSpc>
            </a:pPr>
            <a:r>
              <a:rPr lang="en-US" sz="2800" dirty="0" smtClean="0">
                <a:solidFill>
                  <a:srgbClr val="0000FF"/>
                </a:solidFill>
              </a:rPr>
              <a:t>              Ex 1:  x-coordinate</a:t>
            </a:r>
          </a:p>
          <a:p>
            <a:pPr>
              <a:lnSpc>
                <a:spcPct val="120000"/>
              </a:lnSpc>
            </a:pPr>
            <a:r>
              <a:rPr lang="en-US" sz="2800" dirty="0">
                <a:solidFill>
                  <a:srgbClr val="0000FF"/>
                </a:solidFill>
              </a:rPr>
              <a:t> </a:t>
            </a:r>
            <a:r>
              <a:rPr lang="en-US" sz="2800" dirty="0" smtClean="0">
                <a:solidFill>
                  <a:srgbClr val="0000FF"/>
                </a:solidFill>
              </a:rPr>
              <a:t>                   f : (x, y, z) </a:t>
            </a:r>
            <a:r>
              <a:rPr lang="en-US" sz="2800" dirty="0" smtClean="0">
                <a:solidFill>
                  <a:srgbClr val="0000FF"/>
                </a:solidFill>
                <a:sym typeface="Wingdings"/>
              </a:rPr>
              <a:t> x</a:t>
            </a:r>
          </a:p>
        </p:txBody>
      </p:sp>
      <p:sp>
        <p:nvSpPr>
          <p:cNvPr id="3" name="TextBox 2"/>
          <p:cNvSpPr txBox="1"/>
          <p:nvPr/>
        </p:nvSpPr>
        <p:spPr>
          <a:xfrm>
            <a:off x="389901" y="1028045"/>
            <a:ext cx="1874917" cy="1569660"/>
          </a:xfrm>
          <a:prstGeom prst="rect">
            <a:avLst/>
          </a:prstGeom>
          <a:noFill/>
        </p:spPr>
        <p:txBody>
          <a:bodyPr wrap="square" rtlCol="0">
            <a:spAutoFit/>
          </a:bodyPr>
          <a:lstStyle/>
          <a:p>
            <a:r>
              <a:rPr lang="en-US" sz="3200" dirty="0" smtClean="0">
                <a:solidFill>
                  <a:srgbClr val="FF0000"/>
                </a:solidFill>
              </a:rPr>
              <a:t>Chose filter function</a:t>
            </a:r>
          </a:p>
        </p:txBody>
      </p:sp>
      <p:sp>
        <p:nvSpPr>
          <p:cNvPr id="6" name="Rectangle 5"/>
          <p:cNvSpPr/>
          <p:nvPr/>
        </p:nvSpPr>
        <p:spPr>
          <a:xfrm>
            <a:off x="510863" y="3163881"/>
            <a:ext cx="8304271" cy="3252172"/>
          </a:xfrm>
          <a:prstGeom prst="rect">
            <a:avLst/>
          </a:prstGeom>
        </p:spPr>
        <p:txBody>
          <a:bodyPr wrap="square">
            <a:spAutoFit/>
          </a:bodyPr>
          <a:lstStyle/>
          <a:p>
            <a:r>
              <a:rPr lang="en-US" sz="3200" dirty="0" smtClean="0"/>
              <a:t>Possible filter functions:</a:t>
            </a:r>
          </a:p>
          <a:p>
            <a:pPr marL="514350" indent="574675">
              <a:lnSpc>
                <a:spcPct val="150000"/>
              </a:lnSpc>
            </a:pPr>
            <a:r>
              <a:rPr lang="en-US" sz="3200" dirty="0" smtClean="0"/>
              <a:t>Principle component analysis</a:t>
            </a:r>
          </a:p>
          <a:p>
            <a:pPr marL="514350" indent="574675">
              <a:lnSpc>
                <a:spcPct val="150000"/>
              </a:lnSpc>
            </a:pPr>
            <a:r>
              <a:rPr lang="en-US" sz="3200" dirty="0" smtClean="0"/>
              <a:t>L-infinity centrality:  </a:t>
            </a:r>
          </a:p>
          <a:p>
            <a:pPr marL="514350" indent="574675" algn="ctr"/>
            <a:r>
              <a:rPr lang="en-US" sz="3200" dirty="0" smtClean="0"/>
              <a:t>f(x) = max{d(x, p) : p in data set}</a:t>
            </a:r>
          </a:p>
          <a:p>
            <a:pPr marL="514350" indent="574675">
              <a:lnSpc>
                <a:spcPct val="150000"/>
              </a:lnSpc>
            </a:pPr>
            <a:r>
              <a:rPr lang="en-US" sz="3200" dirty="0" smtClean="0"/>
              <a:t>Norm:   f(x) = ||x || = length of x</a:t>
            </a:r>
            <a:endParaRPr lang="en-US" sz="3200" dirty="0"/>
          </a:p>
        </p:txBody>
      </p:sp>
    </p:spTree>
    <p:extLst>
      <p:ext uri="{BB962C8B-B14F-4D97-AF65-F5344CB8AC3E}">
        <p14:creationId xmlns:p14="http://schemas.microsoft.com/office/powerpoint/2010/main" val="3458460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9246" b="32208"/>
          <a:stretch/>
        </p:blipFill>
        <p:spPr>
          <a:xfrm>
            <a:off x="3392793" y="325226"/>
            <a:ext cx="5195961" cy="2087168"/>
          </a:xfrm>
          <a:prstGeom prst="rect">
            <a:avLst/>
          </a:prstGeom>
        </p:spPr>
      </p:pic>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4" name="Rectangle 3"/>
          <p:cNvSpPr/>
          <p:nvPr/>
        </p:nvSpPr>
        <p:spPr>
          <a:xfrm>
            <a:off x="1845100" y="2862307"/>
            <a:ext cx="5836012" cy="3919022"/>
          </a:xfrm>
          <a:prstGeom prst="rect">
            <a:avLst/>
          </a:prstGeom>
        </p:spPr>
        <p:txBody>
          <a:bodyPr wrap="square">
            <a:spAutoFit/>
          </a:bodyPr>
          <a:lstStyle/>
          <a:p>
            <a:pPr>
              <a:lnSpc>
                <a:spcPct val="120000"/>
              </a:lnSpc>
            </a:pPr>
            <a:r>
              <a:rPr lang="en-US" sz="3200" dirty="0" smtClean="0"/>
              <a:t>Put data into overlapping bins. </a:t>
            </a:r>
          </a:p>
          <a:p>
            <a:pPr>
              <a:lnSpc>
                <a:spcPct val="120000"/>
              </a:lnSpc>
            </a:pPr>
            <a:r>
              <a:rPr lang="en-US" sz="3200" dirty="0" smtClean="0"/>
              <a:t>         </a:t>
            </a:r>
            <a:r>
              <a:rPr lang="en-US" sz="3200" dirty="0" smtClean="0">
                <a:solidFill>
                  <a:srgbClr val="0000FF"/>
                </a:solidFill>
              </a:rPr>
              <a:t>Example:  f</a:t>
            </a:r>
            <a:r>
              <a:rPr lang="en-US" sz="3200" baseline="30000" dirty="0" smtClean="0">
                <a:solidFill>
                  <a:srgbClr val="0000FF"/>
                </a:solidFill>
              </a:rPr>
              <a:t>-1</a:t>
            </a:r>
            <a:r>
              <a:rPr lang="en-US" sz="3200" dirty="0" smtClean="0">
                <a:solidFill>
                  <a:srgbClr val="0000FF"/>
                </a:solidFill>
              </a:rPr>
              <a:t>(</a:t>
            </a:r>
            <a:r>
              <a:rPr lang="en-US" sz="3200" dirty="0" err="1" smtClean="0">
                <a:solidFill>
                  <a:srgbClr val="0000FF"/>
                </a:solidFill>
              </a:rPr>
              <a:t>a</a:t>
            </a:r>
            <a:r>
              <a:rPr lang="en-US" sz="3200" baseline="-25000" dirty="0" err="1" smtClean="0">
                <a:solidFill>
                  <a:srgbClr val="0000FF"/>
                </a:solidFill>
              </a:rPr>
              <a:t>i</a:t>
            </a:r>
            <a:r>
              <a:rPr lang="en-US" sz="3200" dirty="0" smtClean="0">
                <a:solidFill>
                  <a:srgbClr val="0000FF"/>
                </a:solidFill>
              </a:rPr>
              <a:t>, b</a:t>
            </a:r>
            <a:r>
              <a:rPr lang="en-US" sz="3200" baseline="-25000" dirty="0" smtClean="0">
                <a:solidFill>
                  <a:srgbClr val="0000FF"/>
                </a:solidFill>
              </a:rPr>
              <a:t>i</a:t>
            </a:r>
            <a:r>
              <a:rPr lang="en-US" sz="3200" dirty="0" smtClean="0">
                <a:solidFill>
                  <a:srgbClr val="0000FF"/>
                </a:solidFill>
              </a:rPr>
              <a:t>) </a:t>
            </a:r>
          </a:p>
          <a:p>
            <a:pPr>
              <a:lnSpc>
                <a:spcPct val="120000"/>
              </a:lnSpc>
            </a:pPr>
            <a:endParaRPr lang="en-US" sz="2000" dirty="0" smtClean="0">
              <a:solidFill>
                <a:srgbClr val="0000FF"/>
              </a:solidFill>
            </a:endParaRPr>
          </a:p>
          <a:p>
            <a:pPr>
              <a:lnSpc>
                <a:spcPct val="120000"/>
              </a:lnSpc>
            </a:pPr>
            <a:r>
              <a:rPr lang="en-US" sz="3200" dirty="0" smtClean="0">
                <a:solidFill>
                  <a:srgbClr val="660066"/>
                </a:solidFill>
              </a:rPr>
              <a:t>If equal length intervals:</a:t>
            </a:r>
          </a:p>
          <a:p>
            <a:pPr>
              <a:lnSpc>
                <a:spcPct val="120000"/>
              </a:lnSpc>
            </a:pPr>
            <a:r>
              <a:rPr lang="en-US" sz="3200" dirty="0">
                <a:solidFill>
                  <a:srgbClr val="660066"/>
                </a:solidFill>
              </a:rPr>
              <a:t>	</a:t>
            </a:r>
            <a:r>
              <a:rPr lang="en-US" sz="3200" dirty="0" smtClean="0">
                <a:solidFill>
                  <a:srgbClr val="660066"/>
                </a:solidFill>
              </a:rPr>
              <a:t>	Choose length.</a:t>
            </a:r>
          </a:p>
          <a:p>
            <a:pPr>
              <a:lnSpc>
                <a:spcPct val="120000"/>
              </a:lnSpc>
            </a:pPr>
            <a:r>
              <a:rPr lang="en-US" sz="3200" dirty="0">
                <a:solidFill>
                  <a:srgbClr val="660066"/>
                </a:solidFill>
              </a:rPr>
              <a:t>	</a:t>
            </a:r>
            <a:r>
              <a:rPr lang="en-US" sz="3200" dirty="0" smtClean="0">
                <a:solidFill>
                  <a:srgbClr val="660066"/>
                </a:solidFill>
              </a:rPr>
              <a:t>	Choose % overlap.</a:t>
            </a:r>
            <a:endParaRPr lang="en-US" sz="3200" dirty="0">
              <a:solidFill>
                <a:srgbClr val="660066"/>
              </a:solidFill>
            </a:endParaRPr>
          </a:p>
          <a:p>
            <a:pPr>
              <a:lnSpc>
                <a:spcPct val="120000"/>
              </a:lnSpc>
            </a:pPr>
            <a:endParaRPr lang="en-US" sz="2800" dirty="0" smtClean="0">
              <a:solidFill>
                <a:srgbClr val="0000FF"/>
              </a:solidFill>
            </a:endParaRPr>
          </a:p>
        </p:txBody>
      </p:sp>
      <p:sp>
        <p:nvSpPr>
          <p:cNvPr id="5" name="TextBox 4"/>
          <p:cNvSpPr txBox="1"/>
          <p:nvPr/>
        </p:nvSpPr>
        <p:spPr>
          <a:xfrm>
            <a:off x="677187" y="1088517"/>
            <a:ext cx="2337599" cy="584776"/>
          </a:xfrm>
          <a:prstGeom prst="rect">
            <a:avLst/>
          </a:prstGeom>
          <a:noFill/>
        </p:spPr>
        <p:txBody>
          <a:bodyPr wrap="square" rtlCol="0">
            <a:spAutoFit/>
          </a:bodyPr>
          <a:lstStyle/>
          <a:p>
            <a:r>
              <a:rPr lang="en-US" sz="3200" dirty="0" smtClean="0">
                <a:solidFill>
                  <a:srgbClr val="FF0000"/>
                </a:solidFill>
              </a:rPr>
              <a:t>Chose bins</a:t>
            </a:r>
          </a:p>
        </p:txBody>
      </p:sp>
    </p:spTree>
    <p:extLst>
      <p:ext uri="{BB962C8B-B14F-4D97-AF65-F5344CB8AC3E}">
        <p14:creationId xmlns:p14="http://schemas.microsoft.com/office/powerpoint/2010/main" val="4230870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2164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6" name="Picture 5"/>
          <p:cNvPicPr>
            <a:picLocks noChangeAspect="1"/>
          </p:cNvPicPr>
          <p:nvPr/>
        </p:nvPicPr>
        <p:blipFill rotWithShape="1">
          <a:blip r:embed="rId3"/>
          <a:srcRect r="60000"/>
          <a:stretch/>
        </p:blipFill>
        <p:spPr>
          <a:xfrm>
            <a:off x="5120691" y="705478"/>
            <a:ext cx="3657600" cy="5791487"/>
          </a:xfrm>
          <a:prstGeom prst="rect">
            <a:avLst/>
          </a:prstGeom>
        </p:spPr>
      </p:pic>
      <p:cxnSp>
        <p:nvCxnSpPr>
          <p:cNvPr id="5" name="Straight Arrow Connector 4"/>
          <p:cNvCxnSpPr/>
          <p:nvPr/>
        </p:nvCxnSpPr>
        <p:spPr>
          <a:xfrm>
            <a:off x="4218564" y="3555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5983" y="228588"/>
            <a:ext cx="7620490" cy="830997"/>
          </a:xfrm>
          <a:prstGeom prst="rect">
            <a:avLst/>
          </a:prstGeom>
          <a:noFill/>
        </p:spPr>
        <p:txBody>
          <a:bodyPr wrap="square" rtlCol="0">
            <a:spAutoFit/>
          </a:bodyPr>
          <a:lstStyle/>
          <a:p>
            <a:r>
              <a:rPr lang="en-US" sz="4800" dirty="0" smtClean="0">
                <a:solidFill>
                  <a:srgbClr val="FF0000"/>
                </a:solidFill>
              </a:rPr>
              <a:t>Create overlapping bins: </a:t>
            </a:r>
          </a:p>
        </p:txBody>
      </p:sp>
    </p:spTree>
    <p:extLst>
      <p:ext uri="{BB962C8B-B14F-4D97-AF65-F5344CB8AC3E}">
        <p14:creationId xmlns:p14="http://schemas.microsoft.com/office/powerpoint/2010/main" val="24702033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pic>
        <p:nvPicPr>
          <p:cNvPr id="5" name="Picture 4"/>
          <p:cNvPicPr>
            <a:picLocks noChangeAspect="1"/>
          </p:cNvPicPr>
          <p:nvPr/>
        </p:nvPicPr>
        <p:blipFill rotWithShape="1">
          <a:blip r:embed="rId2"/>
          <a:srcRect t="67722" b="-190"/>
          <a:stretch/>
        </p:blipFill>
        <p:spPr>
          <a:xfrm>
            <a:off x="4179017" y="429608"/>
            <a:ext cx="3900688" cy="2743200"/>
          </a:xfrm>
          <a:prstGeom prst="rect">
            <a:avLst/>
          </a:prstGeom>
        </p:spPr>
      </p:pic>
      <p:sp>
        <p:nvSpPr>
          <p:cNvPr id="6" name="Rectangle 5"/>
          <p:cNvSpPr/>
          <p:nvPr/>
        </p:nvSpPr>
        <p:spPr>
          <a:xfrm>
            <a:off x="3631701" y="3674568"/>
            <a:ext cx="5894081" cy="2074414"/>
          </a:xfrm>
          <a:prstGeom prst="rect">
            <a:avLst/>
          </a:prstGeom>
        </p:spPr>
        <p:txBody>
          <a:bodyPr wrap="square">
            <a:spAutoFit/>
          </a:bodyPr>
          <a:lstStyle/>
          <a:p>
            <a:pPr>
              <a:lnSpc>
                <a:spcPct val="120000"/>
              </a:lnSpc>
            </a:pPr>
            <a:r>
              <a:rPr lang="en-US" sz="2800" dirty="0" smtClean="0"/>
              <a:t> Cluster each bin &amp; create network.</a:t>
            </a:r>
          </a:p>
          <a:p>
            <a:pPr>
              <a:lnSpc>
                <a:spcPct val="120000"/>
              </a:lnSpc>
            </a:pPr>
            <a:r>
              <a:rPr lang="en-US" sz="2800" dirty="0" smtClean="0"/>
              <a:t>        Vertex = a cluster of a bin.  </a:t>
            </a:r>
          </a:p>
          <a:p>
            <a:pPr>
              <a:lnSpc>
                <a:spcPct val="120000"/>
              </a:lnSpc>
            </a:pPr>
            <a:r>
              <a:rPr lang="en-US" sz="2800" dirty="0" smtClean="0"/>
              <a:t>          Edge = nonempty intersection             </a:t>
            </a:r>
          </a:p>
          <a:p>
            <a:r>
              <a:rPr lang="en-US" sz="2800" dirty="0" smtClean="0"/>
              <a:t>                                 between clusters</a:t>
            </a:r>
            <a:endParaRPr lang="en-US" sz="2800" dirty="0"/>
          </a:p>
        </p:txBody>
      </p:sp>
      <p:sp>
        <p:nvSpPr>
          <p:cNvPr id="7" name="TextBox 6"/>
          <p:cNvSpPr txBox="1"/>
          <p:nvPr/>
        </p:nvSpPr>
        <p:spPr>
          <a:xfrm>
            <a:off x="516924" y="664429"/>
            <a:ext cx="2434368" cy="4770536"/>
          </a:xfrm>
          <a:prstGeom prst="rect">
            <a:avLst/>
          </a:prstGeom>
          <a:noFill/>
        </p:spPr>
        <p:txBody>
          <a:bodyPr wrap="square" rtlCol="0">
            <a:spAutoFit/>
          </a:bodyPr>
          <a:lstStyle/>
          <a:p>
            <a:r>
              <a:rPr lang="en-US" sz="3200" dirty="0" smtClean="0">
                <a:solidFill>
                  <a:srgbClr val="FF0000"/>
                </a:solidFill>
              </a:rPr>
              <a:t>Chose how to cluster.</a:t>
            </a:r>
          </a:p>
          <a:p>
            <a:endParaRPr lang="en-US" sz="1600" dirty="0">
              <a:solidFill>
                <a:srgbClr val="660066"/>
              </a:solidFill>
            </a:endParaRPr>
          </a:p>
          <a:p>
            <a:r>
              <a:rPr lang="en-US" sz="3200" dirty="0" smtClean="0">
                <a:solidFill>
                  <a:srgbClr val="660066"/>
                </a:solidFill>
              </a:rPr>
              <a:t>Normally need a definition of distance between data points</a:t>
            </a:r>
          </a:p>
          <a:p>
            <a:endParaRPr lang="en-US" sz="3200" dirty="0" smtClean="0">
              <a:solidFill>
                <a:srgbClr val="FF0000"/>
              </a:solidFill>
            </a:endParaRPr>
          </a:p>
        </p:txBody>
      </p:sp>
      <p:pic>
        <p:nvPicPr>
          <p:cNvPr id="8" name="Picture 7"/>
          <p:cNvPicPr>
            <a:picLocks noChangeAspect="1"/>
          </p:cNvPicPr>
          <p:nvPr/>
        </p:nvPicPr>
        <p:blipFill rotWithShape="1">
          <a:blip r:embed="rId3"/>
          <a:srcRect t="52669" b="32396"/>
          <a:stretch/>
        </p:blipFill>
        <p:spPr>
          <a:xfrm>
            <a:off x="262714" y="5236918"/>
            <a:ext cx="3166261" cy="1024128"/>
          </a:xfrm>
          <a:prstGeom prst="rect">
            <a:avLst/>
          </a:prstGeom>
        </p:spPr>
      </p:pic>
    </p:spTree>
    <p:extLst>
      <p:ext uri="{BB962C8B-B14F-4D97-AF65-F5344CB8AC3E}">
        <p14:creationId xmlns:p14="http://schemas.microsoft.com/office/powerpoint/2010/main" val="1518592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le:Hierarchical clustering simple diagra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41237" y="526908"/>
            <a:ext cx="3981450" cy="8364514"/>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344773" y="2248878"/>
            <a:ext cx="1304145" cy="4497049"/>
          </a:xfrm>
          <a:prstGeom prst="rect">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89382" y="2248878"/>
            <a:ext cx="1304145" cy="4497049"/>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23107" y="2248878"/>
            <a:ext cx="1304145" cy="4497049"/>
          </a:xfrm>
          <a:prstGeom prst="rect">
            <a:avLst/>
          </a:prstGeom>
          <a:solidFill>
            <a:schemeClr val="accent6">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41665" y="2248878"/>
            <a:ext cx="1304145" cy="4497049"/>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86274" y="2248878"/>
            <a:ext cx="1304145" cy="4497049"/>
          </a:xfrm>
          <a:prstGeom prst="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59960" y="2136098"/>
            <a:ext cx="9084039" cy="404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p:cNvSpPr>
            <a:spLocks noChangeArrowheads="1"/>
          </p:cNvSpPr>
          <p:nvPr/>
        </p:nvSpPr>
        <p:spPr bwMode="auto">
          <a:xfrm>
            <a:off x="628650" y="408971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6" name="TextBox 95"/>
          <p:cNvSpPr txBox="1"/>
          <p:nvPr/>
        </p:nvSpPr>
        <p:spPr>
          <a:xfrm>
            <a:off x="3190027" y="148429"/>
            <a:ext cx="3794096" cy="461665"/>
          </a:xfrm>
          <a:prstGeom prst="rect">
            <a:avLst/>
          </a:prstGeom>
          <a:noFill/>
        </p:spPr>
        <p:txBody>
          <a:bodyPr wrap="square" rtlCol="0">
            <a:spAutoFit/>
          </a:bodyPr>
          <a:lstStyle/>
          <a:p>
            <a:r>
              <a:rPr lang="en-US" sz="2400" dirty="0" smtClean="0">
                <a:solidFill>
                  <a:srgbClr val="C00000"/>
                </a:solidFill>
              </a:rPr>
              <a:t>Increasing threshold</a:t>
            </a:r>
            <a:endParaRPr lang="en-US" sz="2400" dirty="0">
              <a:solidFill>
                <a:srgbClr val="C00000"/>
              </a:solidFill>
            </a:endParaRPr>
          </a:p>
        </p:txBody>
      </p:sp>
      <p:grpSp>
        <p:nvGrpSpPr>
          <p:cNvPr id="10" name="Group 9"/>
          <p:cNvGrpSpPr/>
          <p:nvPr/>
        </p:nvGrpSpPr>
        <p:grpSpPr>
          <a:xfrm>
            <a:off x="202366" y="869781"/>
            <a:ext cx="8679305" cy="1686393"/>
            <a:chOff x="202367" y="270181"/>
            <a:chExt cx="8094690" cy="1686393"/>
          </a:xfrm>
        </p:grpSpPr>
        <p:sp>
          <p:nvSpPr>
            <p:cNvPr id="2" name="Rectangle 1"/>
            <p:cNvSpPr/>
            <p:nvPr/>
          </p:nvSpPr>
          <p:spPr>
            <a:xfrm>
              <a:off x="202367"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1305"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40243"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59181"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78119" y="270181"/>
              <a:ext cx="1618938" cy="16863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p:cNvCxnSpPr/>
          <p:nvPr/>
        </p:nvCxnSpPr>
        <p:spPr>
          <a:xfrm>
            <a:off x="7859642" y="1186950"/>
            <a:ext cx="257330" cy="82296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508573" y="2061272"/>
            <a:ext cx="559906" cy="204169"/>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450718" y="2020274"/>
            <a:ext cx="676489" cy="241379"/>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00269" y="1109751"/>
            <a:ext cx="1142069" cy="1206453"/>
            <a:chOff x="500269" y="478565"/>
            <a:chExt cx="1142069" cy="1206453"/>
          </a:xfrm>
        </p:grpSpPr>
        <p:sp>
          <p:nvSpPr>
            <p:cNvPr id="61" name="Oval 60"/>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234127" y="1109751"/>
            <a:ext cx="1142069" cy="1206453"/>
            <a:chOff x="2234127" y="533530"/>
            <a:chExt cx="1142069" cy="1206453"/>
          </a:xfrm>
        </p:grpSpPr>
        <p:cxnSp>
          <p:nvCxnSpPr>
            <p:cNvPr id="21" name="Straight Connector 20"/>
            <p:cNvCxnSpPr/>
            <p:nvPr/>
          </p:nvCxnSpPr>
          <p:spPr>
            <a:xfrm>
              <a:off x="2300991" y="1431560"/>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10591" y="1446550"/>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2234127" y="533530"/>
              <a:ext cx="1142069" cy="1206453"/>
              <a:chOff x="500269" y="478565"/>
              <a:chExt cx="1142069" cy="1206453"/>
            </a:xfrm>
          </p:grpSpPr>
          <p:sp>
            <p:nvSpPr>
              <p:cNvPr id="65" name="Oval 64"/>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5921712" y="1109751"/>
            <a:ext cx="1142069" cy="1206453"/>
            <a:chOff x="5921712" y="623470"/>
            <a:chExt cx="1142069" cy="1206453"/>
          </a:xfrm>
        </p:grpSpPr>
        <p:cxnSp>
          <p:nvCxnSpPr>
            <p:cNvPr id="55" name="Straight Connector 54"/>
            <p:cNvCxnSpPr/>
            <p:nvPr/>
          </p:nvCxnSpPr>
          <p:spPr>
            <a:xfrm>
              <a:off x="5981073" y="1566475"/>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rot="5400000">
              <a:off x="6668123" y="1459045"/>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stCxn id="53" idx="2"/>
            </p:cNvCxnSpPr>
            <p:nvPr/>
          </p:nvCxnSpPr>
          <p:spPr>
            <a:xfrm flipH="1">
              <a:off x="5994066" y="1527462"/>
              <a:ext cx="605641" cy="140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968544" y="1786328"/>
              <a:ext cx="6522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5921712" y="623470"/>
              <a:ext cx="1142069" cy="1206453"/>
              <a:chOff x="500269" y="478565"/>
              <a:chExt cx="1142069" cy="1206453"/>
            </a:xfrm>
          </p:grpSpPr>
          <p:sp>
            <p:nvSpPr>
              <p:cNvPr id="79" name="Oval 78"/>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7443223" y="1109751"/>
            <a:ext cx="1142069" cy="1206453"/>
            <a:chOff x="7443223" y="533530"/>
            <a:chExt cx="1142069" cy="1206453"/>
          </a:xfrm>
        </p:grpSpPr>
        <p:cxnSp>
          <p:nvCxnSpPr>
            <p:cNvPr id="28" name="Straight Connector 27"/>
            <p:cNvCxnSpPr/>
            <p:nvPr/>
          </p:nvCxnSpPr>
          <p:spPr>
            <a:xfrm flipH="1">
              <a:off x="7488549" y="583168"/>
              <a:ext cx="353631" cy="915483"/>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01078" y="1491852"/>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Isosceles Triangle 37"/>
            <p:cNvSpPr/>
            <p:nvPr/>
          </p:nvSpPr>
          <p:spPr>
            <a:xfrm rot="5400000">
              <a:off x="8188128" y="1384422"/>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8" idx="2"/>
            </p:cNvCxnSpPr>
            <p:nvPr/>
          </p:nvCxnSpPr>
          <p:spPr>
            <a:xfrm flipH="1">
              <a:off x="7514071" y="1452839"/>
              <a:ext cx="605641" cy="140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88549" y="1711705"/>
              <a:ext cx="6522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7443223" y="533530"/>
              <a:ext cx="1142069" cy="1206453"/>
              <a:chOff x="500269" y="478565"/>
              <a:chExt cx="1142069" cy="1206453"/>
            </a:xfrm>
          </p:grpSpPr>
          <p:sp>
            <p:nvSpPr>
              <p:cNvPr id="86" name="Oval 85"/>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3987985" y="1109751"/>
            <a:ext cx="1142069" cy="1206453"/>
            <a:chOff x="3987985" y="443590"/>
            <a:chExt cx="1142069" cy="1206453"/>
          </a:xfrm>
        </p:grpSpPr>
        <p:sp>
          <p:nvSpPr>
            <p:cNvPr id="34" name="Isosceles Triangle 33"/>
            <p:cNvSpPr/>
            <p:nvPr/>
          </p:nvSpPr>
          <p:spPr>
            <a:xfrm rot="5400000">
              <a:off x="4721902" y="1281660"/>
              <a:ext cx="247583" cy="384416"/>
            </a:xfrm>
            <a:prstGeom prst="triangl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057341" y="1381595"/>
              <a:ext cx="0" cy="2023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987985" y="443590"/>
              <a:ext cx="1142069" cy="1206453"/>
              <a:chOff x="500269" y="478565"/>
              <a:chExt cx="1142069" cy="1206453"/>
            </a:xfrm>
          </p:grpSpPr>
          <p:sp>
            <p:nvSpPr>
              <p:cNvPr id="72" name="Oval 71"/>
              <p:cNvSpPr/>
              <p:nvPr/>
            </p:nvSpPr>
            <p:spPr>
              <a:xfrm>
                <a:off x="848108" y="478565"/>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105438" y="133549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105438" y="154785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00269" y="133549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00269" y="1547858"/>
                <a:ext cx="135875"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505178" y="1450428"/>
                <a:ext cx="137160" cy="13716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9" name="Straight Arrow Connector 98"/>
          <p:cNvCxnSpPr/>
          <p:nvPr/>
        </p:nvCxnSpPr>
        <p:spPr>
          <a:xfrm>
            <a:off x="500269" y="667630"/>
            <a:ext cx="7703619" cy="0"/>
          </a:xfrm>
          <a:prstGeom prst="straightConnector1">
            <a:avLst/>
          </a:prstGeom>
          <a:ln w="381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310856" y="2817205"/>
            <a:ext cx="2290599" cy="1938992"/>
          </a:xfrm>
          <a:prstGeom prst="rect">
            <a:avLst/>
          </a:prstGeom>
          <a:solidFill>
            <a:srgbClr val="F3F3F3"/>
          </a:solidFill>
          <a:ln>
            <a:solidFill>
              <a:srgbClr val="C00000"/>
            </a:solidFill>
          </a:ln>
        </p:spPr>
        <p:txBody>
          <a:bodyPr wrap="square" rtlCol="0">
            <a:spAutoFit/>
          </a:bodyPr>
          <a:lstStyle/>
          <a:p>
            <a:r>
              <a:rPr lang="en-US" sz="2400" dirty="0" smtClean="0">
                <a:solidFill>
                  <a:srgbClr val="C00000"/>
                </a:solidFill>
              </a:rPr>
              <a:t>Connect vertices (or clusters) whose distance is less than a given threshold</a:t>
            </a:r>
            <a:endParaRPr lang="en-US" sz="2400" dirty="0">
              <a:solidFill>
                <a:srgbClr val="C00000"/>
              </a:solidFill>
            </a:endParaRPr>
          </a:p>
        </p:txBody>
      </p:sp>
      <p:grpSp>
        <p:nvGrpSpPr>
          <p:cNvPr id="11" name="Group 10"/>
          <p:cNvGrpSpPr/>
          <p:nvPr/>
        </p:nvGrpSpPr>
        <p:grpSpPr>
          <a:xfrm>
            <a:off x="412862" y="1091006"/>
            <a:ext cx="8264531" cy="1285278"/>
            <a:chOff x="412862" y="1091006"/>
            <a:chExt cx="8264531" cy="1285278"/>
          </a:xfrm>
        </p:grpSpPr>
        <p:pic>
          <p:nvPicPr>
            <p:cNvPr id="93" name="Picture 92"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62"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93"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747"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94"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400"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748"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100" descr="File:Clust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233" y="1091006"/>
              <a:ext cx="1280160" cy="1285278"/>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0492911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126" y="17867"/>
            <a:ext cx="7713241" cy="6494085"/>
          </a:xfrm>
          <a:prstGeom prst="rect">
            <a:avLst/>
          </a:prstGeom>
          <a:noFill/>
        </p:spPr>
        <p:txBody>
          <a:bodyPr wrap="square" rtlCol="0">
            <a:spAutoFit/>
          </a:bodyPr>
          <a:lstStyle/>
          <a:p>
            <a:pPr algn="ctr"/>
            <a:r>
              <a:rPr lang="en-US" sz="9600" dirty="0" smtClean="0">
                <a:solidFill>
                  <a:srgbClr val="FF0000"/>
                </a:solidFill>
              </a:rPr>
              <a:t>Note: </a:t>
            </a:r>
            <a:r>
              <a:rPr lang="en-US" sz="9600" dirty="0">
                <a:solidFill>
                  <a:srgbClr val="FF0000"/>
                </a:solidFill>
              </a:rPr>
              <a:t>Many, many choices were made </a:t>
            </a:r>
            <a:endParaRPr lang="en-US" sz="9600" dirty="0" smtClean="0">
              <a:solidFill>
                <a:srgbClr val="FF0000"/>
              </a:solidFill>
            </a:endParaRPr>
          </a:p>
          <a:p>
            <a:pPr algn="ctr"/>
            <a:endParaRPr lang="en-US" sz="3200" dirty="0">
              <a:solidFill>
                <a:srgbClr val="FF0000"/>
              </a:solidFill>
            </a:endParaRPr>
          </a:p>
          <a:p>
            <a:pPr algn="ctr"/>
            <a:r>
              <a:rPr lang="en-US" sz="3200" dirty="0" smtClean="0">
                <a:solidFill>
                  <a:srgbClr val="000000"/>
                </a:solidFill>
              </a:rPr>
              <a:t>It helps to know what you are doing when you make choices, so collaborating with others is highly recommended.</a:t>
            </a:r>
          </a:p>
        </p:txBody>
      </p:sp>
    </p:spTree>
    <p:extLst>
      <p:ext uri="{BB962C8B-B14F-4D97-AF65-F5344CB8AC3E}">
        <p14:creationId xmlns:p14="http://schemas.microsoft.com/office/powerpoint/2010/main" val="11701242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970" y="138811"/>
            <a:ext cx="8422006" cy="4278094"/>
          </a:xfrm>
          <a:prstGeom prst="rect">
            <a:avLst/>
          </a:prstGeom>
          <a:noFill/>
        </p:spPr>
        <p:txBody>
          <a:bodyPr wrap="square" rtlCol="0">
            <a:spAutoFit/>
          </a:bodyPr>
          <a:lstStyle/>
          <a:p>
            <a:pPr algn="ctr"/>
            <a:r>
              <a:rPr lang="en-US" sz="3200" dirty="0">
                <a:solidFill>
                  <a:srgbClr val="FF0000"/>
                </a:solidFill>
              </a:rPr>
              <a:t>Note: Many, many choices were made </a:t>
            </a:r>
          </a:p>
          <a:p>
            <a:pPr algn="ctr"/>
            <a:endParaRPr lang="en-US" sz="2400" dirty="0" smtClean="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3200" dirty="0" smtClean="0">
              <a:solidFill>
                <a:srgbClr val="000000"/>
              </a:solidFill>
            </a:endParaRP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789989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we made many, many choices</a:t>
            </a:r>
          </a:p>
          <a:p>
            <a:pPr algn="ctr"/>
            <a:endParaRPr lang="en-US" sz="2400" dirty="0">
              <a:solidFill>
                <a:srgbClr val="FF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5688779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3">
            <a:extLst>
              <a:ext uri="{28A0092B-C50C-407E-A947-70E740481C1C}">
                <a14:useLocalDpi xmlns:a14="http://schemas.microsoft.com/office/drawing/2010/main" val="0"/>
              </a:ext>
            </a:extLst>
          </a:blip>
          <a:srcRect t="-1" b="51937"/>
          <a:stretch/>
        </p:blipFill>
        <p:spPr bwMode="auto">
          <a:xfrm>
            <a:off x="0" y="0"/>
            <a:ext cx="5143500"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So, uh, we did the green study again and got no link. It was probably a-- &quot;RESEARCH CONFLICTED ON GREEN JELLY BEAN/ACNE LINK; MORE STUDY RECOMMENDED!&quot;"/>
          <p:cNvPicPr>
            <a:picLocks noChangeAspect="1" noChangeArrowheads="1"/>
          </p:cNvPicPr>
          <p:nvPr/>
        </p:nvPicPr>
        <p:blipFill rotWithShape="1">
          <a:blip r:embed="rId3">
            <a:extLst>
              <a:ext uri="{28A0092B-C50C-407E-A947-70E740481C1C}">
                <a14:useLocalDpi xmlns:a14="http://schemas.microsoft.com/office/drawing/2010/main" val="0"/>
              </a:ext>
            </a:extLst>
          </a:blip>
          <a:srcRect t="48463" b="409"/>
          <a:stretch/>
        </p:blipFill>
        <p:spPr bwMode="auto">
          <a:xfrm>
            <a:off x="5194286" y="768948"/>
            <a:ext cx="3949714" cy="560199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143500" y="159391"/>
            <a:ext cx="4000500" cy="553998"/>
          </a:xfrm>
          <a:prstGeom prst="rect">
            <a:avLst/>
          </a:prstGeom>
          <a:solidFill>
            <a:srgbClr val="293315"/>
          </a:solidFill>
        </p:spPr>
        <p:txBody>
          <a:bodyPr wrap="square" rtlCol="0">
            <a:spAutoFit/>
          </a:bodyPr>
          <a:lstStyle/>
          <a:p>
            <a:r>
              <a:rPr lang="en-US" sz="3000" dirty="0" smtClean="0">
                <a:solidFill>
                  <a:srgbClr val="A7DF7D"/>
                </a:solidFill>
              </a:rPr>
              <a:t>False Positives will occur</a:t>
            </a:r>
          </a:p>
        </p:txBody>
      </p:sp>
      <p:sp>
        <p:nvSpPr>
          <p:cNvPr id="6" name="Rectangle 5"/>
          <p:cNvSpPr/>
          <p:nvPr/>
        </p:nvSpPr>
        <p:spPr>
          <a:xfrm>
            <a:off x="6129674" y="6488668"/>
            <a:ext cx="2368534" cy="369332"/>
          </a:xfrm>
          <a:prstGeom prst="rect">
            <a:avLst/>
          </a:prstGeom>
        </p:spPr>
        <p:txBody>
          <a:bodyPr wrap="none">
            <a:spAutoFit/>
          </a:bodyPr>
          <a:lstStyle/>
          <a:p>
            <a:r>
              <a:rPr lang="en-US" dirty="0">
                <a:hlinkClick r:id="rId4"/>
              </a:rPr>
              <a:t>https://xkcd.com/882</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651334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70" y="138811"/>
            <a:ext cx="8422006" cy="4739759"/>
          </a:xfrm>
          <a:prstGeom prst="rect">
            <a:avLst/>
          </a:prstGeom>
          <a:noFill/>
        </p:spPr>
        <p:txBody>
          <a:bodyPr wrap="square" rtlCol="0">
            <a:spAutoFit/>
          </a:bodyPr>
          <a:lstStyle/>
          <a:p>
            <a:pPr algn="ctr"/>
            <a:r>
              <a:rPr lang="en-US" sz="3200" dirty="0" smtClean="0">
                <a:solidFill>
                  <a:srgbClr val="FF0000"/>
                </a:solidFill>
              </a:rPr>
              <a:t>Note: </a:t>
            </a:r>
            <a:r>
              <a:rPr lang="en-US" sz="3200" dirty="0">
                <a:solidFill>
                  <a:srgbClr val="FF0000"/>
                </a:solidFill>
              </a:rPr>
              <a:t>M</a:t>
            </a:r>
            <a:r>
              <a:rPr lang="en-US" sz="3200" dirty="0" smtClean="0">
                <a:solidFill>
                  <a:srgbClr val="FF0000"/>
                </a:solidFill>
              </a:rPr>
              <a:t>any, many </a:t>
            </a:r>
            <a:r>
              <a:rPr lang="en-US" sz="3200" dirty="0">
                <a:solidFill>
                  <a:srgbClr val="FF0000"/>
                </a:solidFill>
              </a:rPr>
              <a:t>choices </a:t>
            </a:r>
            <a:r>
              <a:rPr lang="en-US" sz="3200" dirty="0" smtClean="0">
                <a:solidFill>
                  <a:srgbClr val="FF0000"/>
                </a:solidFill>
              </a:rPr>
              <a:t>were </a:t>
            </a:r>
            <a:r>
              <a:rPr lang="en-US" sz="3200" dirty="0">
                <a:solidFill>
                  <a:srgbClr val="FF0000"/>
                </a:solidFill>
              </a:rPr>
              <a:t>made </a:t>
            </a:r>
            <a:endParaRPr lang="en-US" sz="3200" dirty="0" smtClean="0">
              <a:solidFill>
                <a:srgbClr val="FF0000"/>
              </a:solidFill>
            </a:endParaRPr>
          </a:p>
          <a:p>
            <a:pPr algn="ctr"/>
            <a:endParaRPr lang="en-US" sz="2400" dirty="0" smtClean="0">
              <a:solidFill>
                <a:srgbClr val="000000"/>
              </a:solidFill>
            </a:endParaRPr>
          </a:p>
          <a:p>
            <a:pPr algn="ctr"/>
            <a:endParaRPr lang="en-US" sz="2400" dirty="0">
              <a:solidFill>
                <a:srgbClr val="000000"/>
              </a:solidFill>
            </a:endParaRPr>
          </a:p>
          <a:p>
            <a:r>
              <a:rPr lang="en-US" sz="3200" dirty="0" smtClean="0"/>
              <a:t>“It is useful to think of it as a camera, with lens adjustments and other settings. A different filter function may generate a network with a different shape, thus allowing one to explore the data from a different mathematical perspective.” </a:t>
            </a:r>
          </a:p>
          <a:p>
            <a:endParaRPr lang="en-US" sz="1400" dirty="0" smtClean="0">
              <a:solidFill>
                <a:srgbClr val="000000"/>
              </a:solidFill>
            </a:endParaRPr>
          </a:p>
          <a:p>
            <a:pPr algn="ctr"/>
            <a:r>
              <a:rPr lang="en-US" sz="4800" dirty="0" smtClean="0">
                <a:solidFill>
                  <a:srgbClr val="FF0000"/>
                </a:solidFill>
              </a:rPr>
              <a:t>False positives  vs.   robustness</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8015606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455" y="174609"/>
            <a:ext cx="8627759" cy="6093954"/>
          </a:xfrm>
          <a:prstGeom prst="rect">
            <a:avLst/>
          </a:prstGeom>
        </p:spPr>
        <p:txBody>
          <a:bodyPr wrap="square" lIns="91419" tIns="45709" rIns="91419" bIns="45709">
            <a:spAutoFit/>
          </a:bodyPr>
          <a:lstStyle/>
          <a:p>
            <a:r>
              <a:rPr lang="en-US" sz="3000" dirty="0" smtClean="0"/>
              <a:t>Topological Data Analysis (TDA): Three key ideas of topology that make extracting of patterns via shape possible. </a:t>
            </a:r>
          </a:p>
          <a:p>
            <a:endParaRPr lang="en-US" sz="3000" dirty="0"/>
          </a:p>
          <a:p>
            <a:r>
              <a:rPr lang="en-US" sz="3000" i="1" dirty="0" smtClean="0"/>
              <a:t>1.)  coordinate free</a:t>
            </a:r>
            <a:r>
              <a:rPr lang="en-US" sz="3000" dirty="0" smtClean="0"/>
              <a:t>. </a:t>
            </a:r>
          </a:p>
          <a:p>
            <a:endParaRPr lang="en-US" sz="3000" dirty="0"/>
          </a:p>
          <a:p>
            <a:pPr marL="285683" indent="-285683">
              <a:buFont typeface="Arial"/>
              <a:buChar char="•"/>
            </a:pPr>
            <a:r>
              <a:rPr lang="en-US" sz="3000" dirty="0" smtClean="0"/>
              <a:t>No dependence on the coordinate system chosen. </a:t>
            </a:r>
          </a:p>
          <a:p>
            <a:endParaRPr lang="en-US" sz="3000" dirty="0"/>
          </a:p>
          <a:p>
            <a:pPr marL="285683" indent="-285683">
              <a:buFont typeface="Arial"/>
              <a:buChar char="•"/>
            </a:pPr>
            <a:r>
              <a:rPr lang="en-US" sz="3000" dirty="0" smtClean="0"/>
              <a:t>Can compare data derived from different platforms</a:t>
            </a:r>
          </a:p>
          <a:p>
            <a:endParaRPr lang="en-US" sz="3000" dirty="0"/>
          </a:p>
          <a:p>
            <a:pPr marL="285683" indent="-285683">
              <a:buFont typeface="Arial"/>
              <a:buChar char="•"/>
            </a:pPr>
            <a:r>
              <a:rPr lang="en-US" sz="3000" dirty="0" smtClean="0"/>
              <a:t>vital when one is studying data collected with different technologies, or from different labs when the methodologies cannot be standardized. </a:t>
            </a:r>
            <a:endParaRPr lang="en-US" sz="3000" dirty="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30862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2976" y="204845"/>
            <a:ext cx="8537038" cy="3539408"/>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p>
          <a:p>
            <a:r>
              <a:rPr lang="en-US" sz="3200" dirty="0" smtClean="0"/>
              <a:t> </a:t>
            </a:r>
            <a:endParaRPr lang="en-US" sz="3200" dirty="0"/>
          </a:p>
          <a:p>
            <a:r>
              <a:rPr lang="en-US" sz="3200" i="1" dirty="0" smtClean="0"/>
              <a:t>2.) invariant under “small” deformations</a:t>
            </a:r>
            <a:r>
              <a:rPr lang="en-US" sz="3200" dirty="0" smtClean="0"/>
              <a:t>. </a:t>
            </a:r>
          </a:p>
          <a:p>
            <a:endParaRPr lang="en-US" sz="3200" dirty="0"/>
          </a:p>
          <a:p>
            <a:pPr marL="285683" indent="-285683">
              <a:buFont typeface="Arial"/>
              <a:buChar char="•"/>
            </a:pPr>
            <a:r>
              <a:rPr lang="en-US" sz="3200" dirty="0" smtClean="0"/>
              <a:t> less sensitive to noise</a:t>
            </a:r>
          </a:p>
        </p:txBody>
      </p:sp>
      <p:sp>
        <p:nvSpPr>
          <p:cNvPr id="4" name="Rectangle 3"/>
          <p:cNvSpPr/>
          <p:nvPr/>
        </p:nvSpPr>
        <p:spPr>
          <a:xfrm>
            <a:off x="75131" y="6486513"/>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pic>
        <p:nvPicPr>
          <p:cNvPr id="5" name="Picture 4"/>
          <p:cNvPicPr>
            <a:picLocks noChangeAspect="1"/>
          </p:cNvPicPr>
          <p:nvPr/>
        </p:nvPicPr>
        <p:blipFill rotWithShape="1">
          <a:blip r:embed="rId2"/>
          <a:srcRect t="1" b="72495"/>
          <a:stretch/>
        </p:blipFill>
        <p:spPr>
          <a:xfrm>
            <a:off x="0" y="4107926"/>
            <a:ext cx="9144000" cy="1828800"/>
          </a:xfrm>
          <a:prstGeom prst="rect">
            <a:avLst/>
          </a:prstGeom>
        </p:spPr>
      </p:pic>
      <p:sp>
        <p:nvSpPr>
          <p:cNvPr id="6" name="Rectangle 5"/>
          <p:cNvSpPr/>
          <p:nvPr/>
        </p:nvSpPr>
        <p:spPr>
          <a:xfrm>
            <a:off x="60480" y="6148777"/>
            <a:ext cx="8542968" cy="369332"/>
          </a:xfrm>
          <a:prstGeom prst="rect">
            <a:avLst/>
          </a:prstGeom>
        </p:spPr>
        <p:txBody>
          <a:bodyPr wrap="square">
            <a:spAutoFit/>
          </a:bodyPr>
          <a:lstStyle/>
          <a:p>
            <a:r>
              <a:rPr lang="en-US" dirty="0" smtClean="0"/>
              <a:t>Figure from http://</a:t>
            </a:r>
            <a:r>
              <a:rPr lang="en-US" dirty="0" err="1" smtClean="0"/>
              <a:t>comptop.stanford.edu</a:t>
            </a:r>
            <a:r>
              <a:rPr lang="en-US" dirty="0" smtClean="0"/>
              <a:t>/u/preprints/</a:t>
            </a:r>
            <a:r>
              <a:rPr lang="en-US" dirty="0" err="1" smtClean="0"/>
              <a:t>mapperPBG.pdf</a:t>
            </a:r>
            <a:endParaRPr lang="en-US" dirty="0"/>
          </a:p>
        </p:txBody>
      </p:sp>
      <p:sp>
        <p:nvSpPr>
          <p:cNvPr id="7" name="Rectangle 6"/>
          <p:cNvSpPr/>
          <p:nvPr/>
        </p:nvSpPr>
        <p:spPr>
          <a:xfrm>
            <a:off x="6858239" y="6070443"/>
            <a:ext cx="2315538" cy="769441"/>
          </a:xfrm>
          <a:prstGeom prst="rect">
            <a:avLst/>
          </a:prstGeom>
        </p:spPr>
        <p:txBody>
          <a:bodyPr wrap="square">
            <a:spAutoFit/>
          </a:bodyPr>
          <a:lstStyle/>
          <a:p>
            <a:r>
              <a:rPr lang="en-US" sz="1100" dirty="0" smtClean="0">
                <a:solidFill>
                  <a:schemeClr val="bg1">
                    <a:lumMod val="50000"/>
                  </a:schemeClr>
                </a:solidFill>
              </a:rPr>
              <a:t>Topological </a:t>
            </a:r>
            <a:r>
              <a:rPr lang="en-US" sz="1100" dirty="0">
                <a:solidFill>
                  <a:schemeClr val="bg1">
                    <a:lumMod val="50000"/>
                  </a:schemeClr>
                </a:solidFill>
              </a:rPr>
              <a:t>Methods for the Analysis of High Dimensional</a:t>
            </a:r>
          </a:p>
          <a:p>
            <a:r>
              <a:rPr lang="en-US" sz="1100" dirty="0">
                <a:solidFill>
                  <a:schemeClr val="bg1">
                    <a:lumMod val="50000"/>
                  </a:schemeClr>
                </a:solidFill>
              </a:rPr>
              <a:t>Data Sets and 3D Object </a:t>
            </a:r>
            <a:r>
              <a:rPr lang="en-US" sz="1100" dirty="0" smtClean="0">
                <a:solidFill>
                  <a:schemeClr val="bg1">
                    <a:lumMod val="50000"/>
                  </a:schemeClr>
                </a:solidFill>
              </a:rPr>
              <a:t>Recognition, Singh, </a:t>
            </a:r>
            <a:r>
              <a:rPr lang="en-US" sz="1100" dirty="0" err="1" smtClean="0">
                <a:solidFill>
                  <a:schemeClr val="bg1">
                    <a:lumMod val="50000"/>
                  </a:schemeClr>
                </a:solidFill>
              </a:rPr>
              <a:t>Mémoli</a:t>
            </a:r>
            <a:r>
              <a:rPr lang="en-US" sz="1100" dirty="0" smtClean="0">
                <a:solidFill>
                  <a:schemeClr val="bg1">
                    <a:lumMod val="50000"/>
                  </a:schemeClr>
                </a:solidFill>
              </a:rPr>
              <a:t>, </a:t>
            </a:r>
            <a:r>
              <a:rPr lang="en-US" sz="1100" dirty="0" err="1" smtClean="0">
                <a:solidFill>
                  <a:schemeClr val="bg1">
                    <a:lumMod val="50000"/>
                  </a:schemeClr>
                </a:solidFill>
              </a:rPr>
              <a:t>Carlsson</a:t>
            </a:r>
            <a:endParaRPr lang="en-US" sz="1100" dirty="0">
              <a:solidFill>
                <a:schemeClr val="bg1">
                  <a:lumMod val="50000"/>
                </a:schemeClr>
              </a:solidFill>
            </a:endParaRPr>
          </a:p>
        </p:txBody>
      </p:sp>
    </p:spTree>
    <p:extLst>
      <p:ext uri="{BB962C8B-B14F-4D97-AF65-F5344CB8AC3E}">
        <p14:creationId xmlns:p14="http://schemas.microsoft.com/office/powerpoint/2010/main" val="465887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6582" y="15118"/>
            <a:ext cx="3129685" cy="6778776"/>
          </a:xfrm>
          <a:prstGeom prst="rect">
            <a:avLst/>
          </a:prstGeom>
        </p:spPr>
      </p:pic>
      <p:sp>
        <p:nvSpPr>
          <p:cNvPr id="3" name="Rectangle 2"/>
          <p:cNvSpPr/>
          <p:nvPr/>
        </p:nvSpPr>
        <p:spPr>
          <a:xfrm>
            <a:off x="262976" y="83901"/>
            <a:ext cx="5270636" cy="6832617"/>
          </a:xfrm>
          <a:prstGeom prst="rect">
            <a:avLst/>
          </a:prstGeom>
        </p:spPr>
        <p:txBody>
          <a:bodyPr wrap="square" lIns="91419" tIns="45709" rIns="91419" bIns="45709">
            <a:spAutoFit/>
          </a:bodyPr>
          <a:lstStyle/>
          <a:p>
            <a:r>
              <a:rPr lang="en-US" sz="3200" dirty="0" smtClean="0"/>
              <a:t>Topological Data Analysis (TDA): Three key ideas of topology that make extracting of patterns via shape possible. </a:t>
            </a:r>
            <a:endParaRPr lang="en-US" sz="3200" dirty="0"/>
          </a:p>
          <a:p>
            <a:endParaRPr lang="en-US" sz="3200" dirty="0"/>
          </a:p>
          <a:p>
            <a:r>
              <a:rPr lang="en-US" sz="3200" i="1" dirty="0" smtClean="0"/>
              <a:t>3.)  compressed representations of shapes</a:t>
            </a:r>
            <a:r>
              <a:rPr lang="en-US" sz="3200" dirty="0" smtClean="0"/>
              <a:t>. </a:t>
            </a:r>
          </a:p>
          <a:p>
            <a:endParaRPr lang="en-US" sz="1600" dirty="0"/>
          </a:p>
          <a:p>
            <a:pPr marL="285683" indent="-285683">
              <a:buFont typeface="Arial"/>
              <a:buChar char="•"/>
            </a:pPr>
            <a:r>
              <a:rPr lang="en-US" sz="3200" dirty="0" smtClean="0"/>
              <a:t>Input:  dataset with thousands of points</a:t>
            </a:r>
          </a:p>
          <a:p>
            <a:pPr marL="285683" indent="-285683">
              <a:lnSpc>
                <a:spcPct val="150000"/>
              </a:lnSpc>
              <a:buFont typeface="Arial"/>
              <a:buChar char="•"/>
            </a:pPr>
            <a:r>
              <a:rPr lang="en-US" sz="3200" dirty="0" smtClean="0"/>
              <a:t>Output: network with </a:t>
            </a:r>
          </a:p>
          <a:p>
            <a:r>
              <a:rPr lang="en-US" sz="3200" dirty="0"/>
              <a:t> </a:t>
            </a:r>
            <a:r>
              <a:rPr lang="en-US" sz="3200" dirty="0" smtClean="0"/>
              <a:t>  13 vertices and 12 edges. </a:t>
            </a:r>
          </a:p>
          <a:p>
            <a:endParaRPr lang="en-US" dirty="0"/>
          </a:p>
          <a:p>
            <a:endParaRPr lang="en-US" dirty="0"/>
          </a:p>
          <a:p>
            <a:pPr marL="342819" indent="-342819">
              <a:buAutoNum type="alphaUcParenR"/>
            </a:pPr>
            <a:endParaRPr lang="en-US" dirty="0" smtClean="0"/>
          </a:p>
        </p:txBody>
      </p:sp>
      <p:sp>
        <p:nvSpPr>
          <p:cNvPr id="4" name="Rectangle 3"/>
          <p:cNvSpPr/>
          <p:nvPr/>
        </p:nvSpPr>
        <p:spPr>
          <a:xfrm>
            <a:off x="0" y="6477486"/>
            <a:ext cx="9068869" cy="338554"/>
          </a:xfrm>
          <a:prstGeom prst="rect">
            <a:avLst/>
          </a:prstGeom>
        </p:spPr>
        <p:txBody>
          <a:bodyPr wrap="square">
            <a:spAutoFit/>
          </a:bodyPr>
          <a:lstStyle/>
          <a:p>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1913654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3274" y="242183"/>
            <a:ext cx="9144000" cy="4614412"/>
          </a:xfrm>
          <a:prstGeom prst="rect">
            <a:avLst/>
          </a:prstGeom>
        </p:spPr>
      </p:pic>
      <p:sp>
        <p:nvSpPr>
          <p:cNvPr id="5" name="TextBox 4"/>
          <p:cNvSpPr txBox="1"/>
          <p:nvPr/>
        </p:nvSpPr>
        <p:spPr>
          <a:xfrm>
            <a:off x="12053455" y="4502729"/>
            <a:ext cx="184666" cy="584776"/>
          </a:xfrm>
          <a:prstGeom prst="rect">
            <a:avLst/>
          </a:prstGeom>
          <a:noFill/>
        </p:spPr>
        <p:txBody>
          <a:bodyPr wrap="none" rtlCol="0">
            <a:spAutoFit/>
          </a:bodyPr>
          <a:lstStyle/>
          <a:p>
            <a:endParaRPr lang="en-US" sz="3200" dirty="0" smtClean="0"/>
          </a:p>
        </p:txBody>
      </p:sp>
      <p:sp>
        <p:nvSpPr>
          <p:cNvPr id="6" name="Rectangle 5"/>
          <p:cNvSpPr/>
          <p:nvPr/>
        </p:nvSpPr>
        <p:spPr>
          <a:xfrm>
            <a:off x="0" y="6099536"/>
            <a:ext cx="9068869" cy="430887"/>
          </a:xfrm>
          <a:prstGeom prst="rect">
            <a:avLst/>
          </a:prstGeom>
        </p:spPr>
        <p:txBody>
          <a:bodyPr wrap="square">
            <a:spAutoFit/>
          </a:bodyPr>
          <a:lstStyle/>
          <a:p>
            <a:pPr algn="ctr"/>
            <a:r>
              <a:rPr lang="en-US" sz="2200" dirty="0" smtClean="0"/>
              <a:t>http://www.nature.com/srep/2013/130207/srep01236/full/srep01236.html</a:t>
            </a:r>
            <a:endParaRPr lang="en-US" sz="2200" dirty="0"/>
          </a:p>
        </p:txBody>
      </p:sp>
      <p:pic>
        <p:nvPicPr>
          <p:cNvPr id="7" name="Picture 6"/>
          <p:cNvPicPr>
            <a:picLocks noChangeAspect="1"/>
          </p:cNvPicPr>
          <p:nvPr/>
        </p:nvPicPr>
        <p:blipFill rotWithShape="1">
          <a:blip r:embed="rId3"/>
          <a:srcRect l="17416" t="6710" r="17316" b="74614"/>
          <a:stretch/>
        </p:blipFill>
        <p:spPr>
          <a:xfrm>
            <a:off x="173274" y="4678677"/>
            <a:ext cx="2066544" cy="1280160"/>
          </a:xfrm>
          <a:prstGeom prst="rect">
            <a:avLst/>
          </a:prstGeom>
        </p:spPr>
      </p:pic>
      <p:pic>
        <p:nvPicPr>
          <p:cNvPr id="8" name="Picture 7"/>
          <p:cNvPicPr>
            <a:picLocks noChangeAspect="1"/>
          </p:cNvPicPr>
          <p:nvPr/>
        </p:nvPicPr>
        <p:blipFill rotWithShape="1">
          <a:blip r:embed="rId3"/>
          <a:srcRect t="73341" b="-4022"/>
          <a:stretch/>
        </p:blipFill>
        <p:spPr>
          <a:xfrm>
            <a:off x="5902608" y="4267197"/>
            <a:ext cx="3166261" cy="2103120"/>
          </a:xfrm>
          <a:prstGeom prst="rect">
            <a:avLst/>
          </a:prstGeom>
        </p:spPr>
      </p:pic>
      <p:pic>
        <p:nvPicPr>
          <p:cNvPr id="9" name="Picture 8"/>
          <p:cNvPicPr>
            <a:picLocks noChangeAspect="1"/>
          </p:cNvPicPr>
          <p:nvPr/>
        </p:nvPicPr>
        <p:blipFill rotWithShape="1">
          <a:blip r:embed="rId3"/>
          <a:srcRect t="52669" b="32396"/>
          <a:stretch/>
        </p:blipFill>
        <p:spPr>
          <a:xfrm>
            <a:off x="2438967" y="4806693"/>
            <a:ext cx="3166261" cy="1024128"/>
          </a:xfrm>
          <a:prstGeom prst="rect">
            <a:avLst/>
          </a:prstGeom>
        </p:spPr>
      </p:pic>
    </p:spTree>
    <p:extLst>
      <p:ext uri="{BB962C8B-B14F-4D97-AF65-F5344CB8AC3E}">
        <p14:creationId xmlns:p14="http://schemas.microsoft.com/office/powerpoint/2010/main" val="25866810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1522775" y="695162"/>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389901" y="1028045"/>
            <a:ext cx="1874917" cy="1077218"/>
          </a:xfrm>
          <a:prstGeom prst="rect">
            <a:avLst/>
          </a:prstGeom>
          <a:noFill/>
        </p:spPr>
        <p:txBody>
          <a:bodyPr wrap="square" rtlCol="0">
            <a:spAutoFit/>
          </a:bodyPr>
          <a:lstStyle/>
          <a:p>
            <a:r>
              <a:rPr lang="en-US" sz="3200" dirty="0" smtClean="0">
                <a:solidFill>
                  <a:srgbClr val="FF0000"/>
                </a:solidFill>
              </a:rPr>
              <a:t>Chose filter </a:t>
            </a:r>
          </a:p>
        </p:txBody>
      </p:sp>
      <p:sp>
        <p:nvSpPr>
          <p:cNvPr id="2" name="TextBox 1"/>
          <p:cNvSpPr txBox="1"/>
          <p:nvPr/>
        </p:nvSpPr>
        <p:spPr>
          <a:xfrm>
            <a:off x="1134018" y="4338928"/>
            <a:ext cx="6269073" cy="584776"/>
          </a:xfrm>
          <a:prstGeom prst="rect">
            <a:avLst/>
          </a:prstGeom>
          <a:noFill/>
        </p:spPr>
        <p:txBody>
          <a:bodyPr wrap="square" rtlCol="0">
            <a:spAutoFit/>
          </a:bodyPr>
          <a:lstStyle/>
          <a:p>
            <a:r>
              <a:rPr lang="en-US" sz="3200" dirty="0" smtClean="0"/>
              <a:t>Only need to cover the data points.</a:t>
            </a:r>
          </a:p>
        </p:txBody>
      </p:sp>
    </p:spTree>
    <p:extLst>
      <p:ext uri="{BB962C8B-B14F-4D97-AF65-F5344CB8AC3E}">
        <p14:creationId xmlns:p14="http://schemas.microsoft.com/office/powerpoint/2010/main" val="340899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multid.se/genex/clustering_dista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597" y="2610127"/>
            <a:ext cx="4254681" cy="29260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577597" y="5987534"/>
            <a:ext cx="3965188" cy="369332"/>
          </a:xfrm>
          <a:prstGeom prst="rect">
            <a:avLst/>
          </a:prstGeom>
        </p:spPr>
        <p:txBody>
          <a:bodyPr wrap="none">
            <a:spAutoFit/>
          </a:bodyPr>
          <a:lstStyle/>
          <a:p>
            <a:r>
              <a:rPr lang="en-US" dirty="0" smtClean="0"/>
              <a:t>http://www.multid.se/genex/hs515.htm</a:t>
            </a:r>
            <a:endParaRPr lang="en-US" dirty="0"/>
          </a:p>
        </p:txBody>
      </p:sp>
      <p:sp>
        <p:nvSpPr>
          <p:cNvPr id="7" name="Rectangle 6"/>
          <p:cNvSpPr/>
          <p:nvPr/>
        </p:nvSpPr>
        <p:spPr>
          <a:xfrm>
            <a:off x="777703" y="470625"/>
            <a:ext cx="7632218" cy="1569660"/>
          </a:xfrm>
          <a:prstGeom prst="rect">
            <a:avLst/>
          </a:prstGeom>
        </p:spPr>
        <p:txBody>
          <a:bodyPr wrap="none">
            <a:spAutoFit/>
          </a:bodyPr>
          <a:lstStyle/>
          <a:p>
            <a:r>
              <a:rPr lang="en-US" sz="3200" dirty="0" smtClean="0">
                <a:solidFill>
                  <a:srgbClr val="7030A0"/>
                </a:solidFill>
                <a:latin typeface="Linux Libertine"/>
              </a:rPr>
              <a:t>Different type of h</a:t>
            </a:r>
            <a:r>
              <a:rPr lang="en-US" sz="3200" b="0" i="0" dirty="0" smtClean="0">
                <a:solidFill>
                  <a:srgbClr val="7030A0"/>
                </a:solidFill>
                <a:effectLst/>
                <a:latin typeface="Linux Libertine"/>
              </a:rPr>
              <a:t>ierarchical clustering </a:t>
            </a:r>
          </a:p>
          <a:p>
            <a:endParaRPr lang="en-US" sz="3200" dirty="0">
              <a:solidFill>
                <a:srgbClr val="7030A0"/>
              </a:solidFill>
              <a:latin typeface="Linux Libertine"/>
            </a:endParaRPr>
          </a:p>
          <a:p>
            <a:r>
              <a:rPr lang="en-US" sz="3200" b="0" i="0" dirty="0" smtClean="0">
                <a:solidFill>
                  <a:srgbClr val="7030A0"/>
                </a:solidFill>
                <a:effectLst/>
                <a:latin typeface="Linux Libertine"/>
              </a:rPr>
              <a:t>What is the distance between 2 clusters?</a:t>
            </a:r>
            <a:endParaRPr lang="en-US" sz="3200" b="0" i="0" dirty="0">
              <a:solidFill>
                <a:srgbClr val="7030A0"/>
              </a:solidFill>
              <a:effectLst/>
              <a:latin typeface="Linux Libertine"/>
            </a:endParaRPr>
          </a:p>
        </p:txBody>
      </p:sp>
      <p:pic>
        <p:nvPicPr>
          <p:cNvPr id="8" name="Picture 4" descr="File:Hierarchical clustering simple diagra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 y="2602244"/>
            <a:ext cx="3981450" cy="31718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236332" y="5998664"/>
            <a:ext cx="3851160" cy="646331"/>
          </a:xfrm>
          <a:prstGeom prst="rect">
            <a:avLst/>
          </a:prstGeom>
        </p:spPr>
        <p:txBody>
          <a:bodyPr wrap="square">
            <a:spAutoFit/>
          </a:bodyPr>
          <a:lstStyle/>
          <a:p>
            <a:r>
              <a:rPr lang="en-US" dirty="0" smtClean="0"/>
              <a:t>http://en.wikipedia.org/wiki/File:Hierarchical_clustering_simple_diagram.svg</a:t>
            </a:r>
            <a:endParaRPr lang="en-US" dirty="0"/>
          </a:p>
        </p:txBody>
      </p:sp>
    </p:spTree>
    <p:extLst>
      <p:ext uri="{BB962C8B-B14F-4D97-AF65-F5344CB8AC3E}">
        <p14:creationId xmlns:p14="http://schemas.microsoft.com/office/powerpoint/2010/main" val="1432254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pic>
        <p:nvPicPr>
          <p:cNvPr id="6" name="Picture 5"/>
          <p:cNvPicPr>
            <a:picLocks noChangeAspect="1"/>
          </p:cNvPicPr>
          <p:nvPr/>
        </p:nvPicPr>
        <p:blipFill rotWithShape="1">
          <a:blip r:embed="rId3"/>
          <a:srcRect r="60000"/>
          <a:stretch/>
        </p:blipFill>
        <p:spPr>
          <a:xfrm>
            <a:off x="5120691" y="-310522"/>
            <a:ext cx="3657600" cy="5791487"/>
          </a:xfrm>
          <a:prstGeom prst="rect">
            <a:avLst/>
          </a:prstGeom>
        </p:spPr>
      </p:pic>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1347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srcRect l="17416" t="6710" r="17316" b="74614"/>
          <a:stretch/>
        </p:blipFill>
        <p:spPr>
          <a:xfrm>
            <a:off x="0" y="1148708"/>
            <a:ext cx="4391200" cy="2721558"/>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525984" y="228588"/>
            <a:ext cx="2830722" cy="584776"/>
          </a:xfrm>
          <a:prstGeom prst="rect">
            <a:avLst/>
          </a:prstGeom>
          <a:noFill/>
        </p:spPr>
        <p:txBody>
          <a:bodyPr wrap="square" rtlCol="0">
            <a:spAutoFit/>
          </a:bodyPr>
          <a:lstStyle/>
          <a:p>
            <a:r>
              <a:rPr lang="en-US" sz="3200" dirty="0" smtClean="0">
                <a:solidFill>
                  <a:srgbClr val="FF0000"/>
                </a:solidFill>
              </a:rPr>
              <a:t>Chose filter </a:t>
            </a:r>
          </a:p>
        </p:txBody>
      </p:sp>
      <p:cxnSp>
        <p:nvCxnSpPr>
          <p:cNvPr id="5" name="Straight Arrow Connector 4"/>
          <p:cNvCxnSpPr/>
          <p:nvPr/>
        </p:nvCxnSpPr>
        <p:spPr>
          <a:xfrm>
            <a:off x="4218564" y="2539860"/>
            <a:ext cx="87188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srcRect l="50000"/>
          <a:stretch/>
        </p:blipFill>
        <p:spPr>
          <a:xfrm>
            <a:off x="5067770" y="228588"/>
            <a:ext cx="3822965" cy="4842662"/>
          </a:xfrm>
          <a:prstGeom prst="rect">
            <a:avLst/>
          </a:prstGeom>
        </p:spPr>
      </p:pic>
    </p:spTree>
    <p:extLst>
      <p:ext uri="{BB962C8B-B14F-4D97-AF65-F5344CB8AC3E}">
        <p14:creationId xmlns:p14="http://schemas.microsoft.com/office/powerpoint/2010/main" val="22019649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292" y="135584"/>
            <a:ext cx="8881707" cy="6329937"/>
          </a:xfrm>
          <a:prstGeom prst="rect">
            <a:avLst/>
          </a:prstGeom>
          <a:noFill/>
        </p:spPr>
        <p:txBody>
          <a:bodyPr wrap="square" rtlCol="0">
            <a:spAutoFit/>
          </a:bodyPr>
          <a:lstStyle/>
          <a:p>
            <a:r>
              <a:rPr lang="en-US" sz="3200" dirty="0" smtClean="0">
                <a:solidFill>
                  <a:srgbClr val="008000"/>
                </a:solidFill>
              </a:rPr>
              <a:t>Application 3 (in paper):  Basketball</a:t>
            </a:r>
          </a:p>
          <a:p>
            <a:endParaRPr lang="en-US" sz="1200" dirty="0"/>
          </a:p>
          <a:p>
            <a:r>
              <a:rPr lang="en-US" sz="3200" dirty="0" smtClean="0">
                <a:solidFill>
                  <a:srgbClr val="0000FF"/>
                </a:solidFill>
              </a:rPr>
              <a:t>Data:  </a:t>
            </a:r>
            <a:r>
              <a:rPr lang="en-US" sz="3200" dirty="0" smtClean="0"/>
              <a:t>rates </a:t>
            </a:r>
            <a:r>
              <a:rPr lang="en-US" sz="3200" dirty="0"/>
              <a:t>(per minute played) of rebounds, assists, turnovers, steals, blocked shots, personal fouls, and points </a:t>
            </a:r>
            <a:r>
              <a:rPr lang="en-US" sz="3200" dirty="0" smtClean="0"/>
              <a:t>scored for 452 players.</a:t>
            </a:r>
          </a:p>
          <a:p>
            <a:endParaRPr lang="en-US" sz="2000" dirty="0" smtClean="0">
              <a:sym typeface="Wingdings"/>
            </a:endParaRPr>
          </a:p>
          <a:p>
            <a:r>
              <a:rPr lang="en-US" sz="3200" dirty="0" smtClean="0">
                <a:sym typeface="Wingdings"/>
              </a:rPr>
              <a:t>                   </a:t>
            </a:r>
            <a:r>
              <a:rPr lang="en-US" sz="3200" dirty="0" smtClean="0"/>
              <a:t>Input:  452 points in </a:t>
            </a:r>
            <a:r>
              <a:rPr lang="en-US" sz="3200" b="1" dirty="0" smtClean="0"/>
              <a:t>R</a:t>
            </a:r>
            <a:r>
              <a:rPr lang="en-US" sz="3200" baseline="30000" dirty="0" smtClean="0"/>
              <a:t>7</a:t>
            </a:r>
          </a:p>
          <a:p>
            <a:endParaRPr lang="en-US" sz="2000" baseline="30000" dirty="0"/>
          </a:p>
          <a:p>
            <a:r>
              <a:rPr lang="en-US" sz="3200" dirty="0" smtClean="0"/>
              <a:t>For each player, we have a vector</a:t>
            </a:r>
            <a:endParaRPr lang="en-US" sz="2000" dirty="0" smtClean="0"/>
          </a:p>
          <a:p>
            <a:endParaRPr lang="en-US" sz="6000" dirty="0" smtClean="0"/>
          </a:p>
          <a:p>
            <a:r>
              <a:rPr lang="en-US" sz="3200" dirty="0"/>
              <a:t> </a:t>
            </a:r>
            <a:r>
              <a:rPr lang="en-US" sz="3200" dirty="0" smtClean="0"/>
              <a:t>                       =  (r, a, t, s, b, f, p)   in  </a:t>
            </a:r>
            <a:r>
              <a:rPr lang="en-US" sz="3200" b="1" dirty="0" smtClean="0"/>
              <a:t>R</a:t>
            </a:r>
            <a:r>
              <a:rPr lang="en-US" sz="3200" baseline="30000" dirty="0" smtClean="0"/>
              <a:t>7</a:t>
            </a:r>
            <a:endParaRPr lang="en-US" sz="3200" baseline="30000" dirty="0"/>
          </a:p>
          <a:p>
            <a:endParaRPr lang="en-US" sz="1200" dirty="0" smtClean="0">
              <a:solidFill>
                <a:srgbClr val="0000FF"/>
              </a:solidFill>
            </a:endParaRPr>
          </a:p>
          <a:p>
            <a:r>
              <a:rPr lang="en-US" sz="3200" dirty="0" smtClean="0">
                <a:solidFill>
                  <a:srgbClr val="0000FF"/>
                </a:solidFill>
              </a:rPr>
              <a:t>Distance</a:t>
            </a:r>
            <a:r>
              <a:rPr lang="en-US" sz="3200" dirty="0">
                <a:solidFill>
                  <a:srgbClr val="0000FF"/>
                </a:solidFill>
              </a:rPr>
              <a:t>: </a:t>
            </a:r>
            <a:r>
              <a:rPr lang="en-US" sz="3200" dirty="0"/>
              <a:t>variance normalized </a:t>
            </a:r>
            <a:r>
              <a:rPr lang="en-US" sz="3200" dirty="0" smtClean="0"/>
              <a:t>Euclidean distance.</a:t>
            </a:r>
          </a:p>
          <a:p>
            <a:r>
              <a:rPr lang="en-US" sz="3200" dirty="0" smtClean="0">
                <a:solidFill>
                  <a:srgbClr val="0000FF"/>
                </a:solidFill>
              </a:rPr>
              <a:t>Clustering:  </a:t>
            </a:r>
            <a:r>
              <a:rPr lang="en-US" sz="3200" dirty="0" smtClean="0"/>
              <a:t>Single linkage. </a:t>
            </a:r>
            <a:endParaRPr lang="en-US" sz="3200" dirty="0"/>
          </a:p>
        </p:txBody>
      </p:sp>
      <p:grpSp>
        <p:nvGrpSpPr>
          <p:cNvPr id="35" name="Group 34"/>
          <p:cNvGrpSpPr/>
          <p:nvPr/>
        </p:nvGrpSpPr>
        <p:grpSpPr>
          <a:xfrm>
            <a:off x="82830" y="3875598"/>
            <a:ext cx="9185415" cy="830997"/>
            <a:chOff x="96635" y="3930834"/>
            <a:chExt cx="9185415" cy="830997"/>
          </a:xfrm>
        </p:grpSpPr>
        <p:sp>
          <p:nvSpPr>
            <p:cNvPr id="3" name="TextBox 2"/>
            <p:cNvSpPr txBox="1"/>
            <p:nvPr/>
          </p:nvSpPr>
          <p:spPr>
            <a:xfrm>
              <a:off x="96635" y="3930834"/>
              <a:ext cx="9185415" cy="830997"/>
            </a:xfrm>
            <a:prstGeom prst="rect">
              <a:avLst/>
            </a:prstGeom>
            <a:noFill/>
          </p:spPr>
          <p:txBody>
            <a:bodyPr wrap="square" rtlCol="0">
              <a:spAutoFit/>
            </a:bodyPr>
            <a:lstStyle/>
            <a:p>
              <a:r>
                <a:rPr lang="en-US" sz="4800" dirty="0" smtClean="0"/>
                <a:t>(</a:t>
              </a:r>
              <a:r>
                <a:rPr lang="en-US" sz="2000" dirty="0" smtClean="0"/>
                <a:t>     min      ,    min </a:t>
              </a:r>
              <a:r>
                <a:rPr lang="en-US" sz="4800" dirty="0" smtClean="0"/>
                <a:t> </a:t>
              </a:r>
              <a:r>
                <a:rPr lang="en-US" sz="2000" dirty="0"/>
                <a:t>,     </a:t>
              </a:r>
              <a:r>
                <a:rPr lang="en-US" sz="2000" dirty="0" smtClean="0"/>
                <a:t>  min     ,   min  ,          min          ,           min         ,          min        </a:t>
              </a:r>
              <a:r>
                <a:rPr lang="en-US" sz="4800" dirty="0" smtClean="0"/>
                <a:t>)</a:t>
              </a:r>
            </a:p>
          </p:txBody>
        </p:sp>
        <p:sp>
          <p:nvSpPr>
            <p:cNvPr id="4" name="TextBox 3"/>
            <p:cNvSpPr txBox="1"/>
            <p:nvPr/>
          </p:nvSpPr>
          <p:spPr>
            <a:xfrm>
              <a:off x="276098" y="4027294"/>
              <a:ext cx="9005952" cy="400110"/>
            </a:xfrm>
            <a:prstGeom prst="rect">
              <a:avLst/>
            </a:prstGeom>
            <a:noFill/>
          </p:spPr>
          <p:txBody>
            <a:bodyPr wrap="square" rtlCol="0">
              <a:spAutoFit/>
            </a:bodyPr>
            <a:lstStyle/>
            <a:p>
              <a:r>
                <a:rPr lang="en-US" sz="2000" dirty="0" smtClean="0"/>
                <a:t>rebounds   </a:t>
              </a:r>
              <a:r>
                <a:rPr lang="en-US" sz="2000" dirty="0"/>
                <a:t>assists   turnovers   steals   blocked shots   personal fouls   points </a:t>
              </a:r>
              <a:r>
                <a:rPr lang="en-US" sz="2000" dirty="0" smtClean="0"/>
                <a:t>scored</a:t>
              </a:r>
              <a:endParaRPr lang="en-US" sz="5400" dirty="0"/>
            </a:p>
          </p:txBody>
        </p:sp>
        <p:cxnSp>
          <p:nvCxnSpPr>
            <p:cNvPr id="6" name="Straight Connector 5"/>
            <p:cNvCxnSpPr/>
            <p:nvPr/>
          </p:nvCxnSpPr>
          <p:spPr>
            <a:xfrm>
              <a:off x="386536"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2340" y="4399792"/>
              <a:ext cx="648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04232" y="4399792"/>
              <a:ext cx="9387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75461" y="4399792"/>
              <a:ext cx="4831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07119" y="4399792"/>
              <a:ext cx="136941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3703" y="4399792"/>
              <a:ext cx="136668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537458" y="4399792"/>
              <a:ext cx="138048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0" y="6477486"/>
            <a:ext cx="9068869"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22121199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60000"/>
          <a:stretch/>
        </p:blipFill>
        <p:spPr>
          <a:xfrm>
            <a:off x="4899811" y="1752172"/>
            <a:ext cx="3657600" cy="5791487"/>
          </a:xfrm>
          <a:prstGeom prst="rect">
            <a:avLst/>
          </a:prstGeom>
        </p:spPr>
      </p:pic>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9" name="TextBox 8"/>
          <p:cNvSpPr txBox="1"/>
          <p:nvPr/>
        </p:nvSpPr>
        <p:spPr>
          <a:xfrm>
            <a:off x="760668" y="118137"/>
            <a:ext cx="7701718" cy="584776"/>
          </a:xfrm>
          <a:prstGeom prst="rect">
            <a:avLst/>
          </a:prstGeom>
          <a:noFill/>
        </p:spPr>
        <p:txBody>
          <a:bodyPr wrap="square" rtlCol="0">
            <a:spAutoFit/>
          </a:bodyPr>
          <a:lstStyle/>
          <a:p>
            <a:r>
              <a:rPr lang="en-US" sz="3200" dirty="0" smtClean="0">
                <a:solidFill>
                  <a:srgbClr val="0000FF"/>
                </a:solidFill>
              </a:rPr>
              <a:t>Filters</a:t>
            </a:r>
            <a:r>
              <a:rPr lang="en-US" sz="3200" dirty="0">
                <a:solidFill>
                  <a:srgbClr val="0000FF"/>
                </a:solidFill>
              </a:rPr>
              <a:t>:  </a:t>
            </a:r>
            <a:r>
              <a:rPr lang="en-US" sz="3200" dirty="0"/>
              <a:t>principle and secondary SVD values</a:t>
            </a:r>
            <a:r>
              <a:rPr lang="en-US" sz="3200" dirty="0" smtClean="0"/>
              <a:t>.</a:t>
            </a:r>
            <a:endParaRPr lang="en-US" sz="3200" dirty="0"/>
          </a:p>
        </p:txBody>
      </p:sp>
      <p:sp>
        <p:nvSpPr>
          <p:cNvPr id="3" name="TextBox 2"/>
          <p:cNvSpPr txBox="1"/>
          <p:nvPr/>
        </p:nvSpPr>
        <p:spPr>
          <a:xfrm>
            <a:off x="1035363" y="3796596"/>
            <a:ext cx="2098340" cy="1015663"/>
          </a:xfrm>
          <a:prstGeom prst="rect">
            <a:avLst/>
          </a:prstGeom>
          <a:noFill/>
        </p:spPr>
        <p:txBody>
          <a:bodyPr wrap="square" rtlCol="0">
            <a:spAutoFit/>
          </a:bodyPr>
          <a:lstStyle/>
          <a:p>
            <a:r>
              <a:rPr lang="en-US" sz="6000" dirty="0" smtClean="0"/>
              <a:t>Data</a:t>
            </a:r>
          </a:p>
        </p:txBody>
      </p:sp>
      <p:sp>
        <p:nvSpPr>
          <p:cNvPr id="7" name="Right Arrow 6"/>
          <p:cNvSpPr/>
          <p:nvPr/>
        </p:nvSpPr>
        <p:spPr>
          <a:xfrm flipV="1">
            <a:off x="3409799" y="3870559"/>
            <a:ext cx="1021560" cy="966401"/>
          </a:xfrm>
          <a:prstGeom prst="right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2482" t="8094" r="2112" b="30053"/>
          <a:stretch/>
        </p:blipFill>
        <p:spPr>
          <a:xfrm>
            <a:off x="2949740" y="786384"/>
            <a:ext cx="3374136" cy="2075688"/>
          </a:xfrm>
          <a:prstGeom prst="rect">
            <a:avLst/>
          </a:prstGeom>
        </p:spPr>
      </p:pic>
      <p:sp>
        <p:nvSpPr>
          <p:cNvPr id="10" name="Rectangle 9"/>
          <p:cNvSpPr/>
          <p:nvPr/>
        </p:nvSpPr>
        <p:spPr>
          <a:xfrm>
            <a:off x="1518104" y="2718824"/>
            <a:ext cx="6198818" cy="338554"/>
          </a:xfrm>
          <a:prstGeom prst="rect">
            <a:avLst/>
          </a:prstGeom>
        </p:spPr>
        <p:txBody>
          <a:bodyPr wrap="square">
            <a:spAutoFit/>
          </a:bodyPr>
          <a:lstStyle/>
          <a:p>
            <a:r>
              <a:rPr lang="en-US" sz="1600" dirty="0"/>
              <a:t>http://</a:t>
            </a:r>
            <a:r>
              <a:rPr lang="en-US" sz="1600" dirty="0" err="1"/>
              <a:t>commons.wikimedia.org</a:t>
            </a:r>
            <a:r>
              <a:rPr lang="en-US" sz="1600" dirty="0"/>
              <a:t>/wiki/</a:t>
            </a:r>
            <a:r>
              <a:rPr lang="en-US" sz="1600" dirty="0" err="1"/>
              <a:t>File:SVD_Graphic_Example.png</a:t>
            </a:r>
            <a:endParaRPr lang="en-US" sz="1600" dirty="0"/>
          </a:p>
        </p:txBody>
      </p:sp>
    </p:spTree>
    <p:extLst>
      <p:ext uri="{BB962C8B-B14F-4D97-AF65-F5344CB8AC3E}">
        <p14:creationId xmlns:p14="http://schemas.microsoft.com/office/powerpoint/2010/main" val="123407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2244298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17444"/>
            <a:ext cx="9144000" cy="4407679"/>
          </a:xfrm>
          <a:prstGeom prst="rect">
            <a:avLst/>
          </a:prstGeom>
        </p:spPr>
      </p:pic>
      <p:sp>
        <p:nvSpPr>
          <p:cNvPr id="3" name="Rectangle 2"/>
          <p:cNvSpPr/>
          <p:nvPr/>
        </p:nvSpPr>
        <p:spPr>
          <a:xfrm>
            <a:off x="272754" y="4729116"/>
            <a:ext cx="8871245" cy="1754327"/>
          </a:xfrm>
          <a:prstGeom prst="rect">
            <a:avLst/>
          </a:prstGeom>
        </p:spPr>
        <p:txBody>
          <a:bodyPr wrap="square">
            <a:spAutoFit/>
          </a:bodyPr>
          <a:lstStyle/>
          <a:p>
            <a:r>
              <a:rPr lang="en-US" dirty="0" smtClean="0"/>
              <a:t>A) Low resolution map at 20 intervals for each filter B) High resolution map at 30 intervals for each filter. The overlap is such at that each interval overlaps with half of the adjacent intervals, the graphs are colored by points per game, and a variance normalized Euclidean distance metric is applied. Metric: Variance Normalized Euclidean; Lens: Principal SVD Value (Resolution 20, Gain 2.0x, Equalized) and Secondary SVD Value (Resolution 20, Gain 2.0x, Equalized). Color: red: high values, blue: low values.</a:t>
            </a:r>
            <a:endParaRPr lang="en-US" dirty="0"/>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
        <p:nvSpPr>
          <p:cNvPr id="5" name="Rectangle 4"/>
          <p:cNvSpPr/>
          <p:nvPr/>
        </p:nvSpPr>
        <p:spPr>
          <a:xfrm>
            <a:off x="4772967" y="3754263"/>
            <a:ext cx="4172589" cy="369332"/>
          </a:xfrm>
          <a:prstGeom prst="rect">
            <a:avLst/>
          </a:prstGeom>
        </p:spPr>
        <p:txBody>
          <a:bodyPr wrap="square">
            <a:spAutoFit/>
          </a:bodyPr>
          <a:lstStyle/>
          <a:p>
            <a:r>
              <a:rPr lang="en-US" dirty="0">
                <a:solidFill>
                  <a:srgbClr val="FFD4EF"/>
                </a:solidFill>
              </a:rPr>
              <a:t>LeBron James ,</a:t>
            </a:r>
            <a:r>
              <a:rPr lang="en-US" dirty="0" smtClean="0">
                <a:solidFill>
                  <a:srgbClr val="FFD4EF"/>
                </a:solidFill>
              </a:rPr>
              <a:t> </a:t>
            </a:r>
            <a:r>
              <a:rPr lang="en-US" dirty="0">
                <a:solidFill>
                  <a:srgbClr val="FFD4EF"/>
                </a:solidFill>
              </a:rPr>
              <a:t>Kobe </a:t>
            </a:r>
            <a:r>
              <a:rPr lang="en-US" dirty="0" smtClean="0">
                <a:solidFill>
                  <a:srgbClr val="FFD4EF"/>
                </a:solidFill>
              </a:rPr>
              <a:t>Bryant, Brook </a:t>
            </a:r>
            <a:r>
              <a:rPr lang="en-US" dirty="0">
                <a:solidFill>
                  <a:srgbClr val="FFD4EF"/>
                </a:solidFill>
              </a:rPr>
              <a:t>Lopez</a:t>
            </a:r>
          </a:p>
        </p:txBody>
      </p:sp>
    </p:spTree>
    <p:extLst>
      <p:ext uri="{BB962C8B-B14F-4D97-AF65-F5344CB8AC3E}">
        <p14:creationId xmlns:p14="http://schemas.microsoft.com/office/powerpoint/2010/main" val="1346921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979" y="181700"/>
            <a:ext cx="8787881" cy="6608988"/>
          </a:xfrm>
          <a:prstGeom prst="rect">
            <a:avLst/>
          </a:prstGeom>
          <a:noFill/>
        </p:spPr>
        <p:txBody>
          <a:bodyPr wrap="square" rtlCol="0">
            <a:spAutoFit/>
          </a:bodyPr>
          <a:lstStyle/>
          <a:p>
            <a:r>
              <a:rPr lang="en-US" sz="3200" dirty="0" smtClean="0">
                <a:solidFill>
                  <a:srgbClr val="008000"/>
                </a:solidFill>
              </a:rPr>
              <a:t>Application 2:  US House of Representatives Voting records</a:t>
            </a:r>
          </a:p>
          <a:p>
            <a:endParaRPr lang="en-US" sz="3200" dirty="0" smtClean="0"/>
          </a:p>
          <a:p>
            <a:pPr>
              <a:lnSpc>
                <a:spcPct val="120000"/>
              </a:lnSpc>
            </a:pPr>
            <a:r>
              <a:rPr lang="en-US" sz="3200" dirty="0" smtClean="0">
                <a:solidFill>
                  <a:srgbClr val="0000FF"/>
                </a:solidFill>
              </a:rPr>
              <a:t>Data:  </a:t>
            </a:r>
            <a:r>
              <a:rPr lang="en-US" sz="3200" dirty="0" smtClean="0"/>
              <a:t>(aye, abstain, nay, ….                                          )</a:t>
            </a:r>
          </a:p>
          <a:p>
            <a:pPr>
              <a:lnSpc>
                <a:spcPct val="140000"/>
              </a:lnSpc>
            </a:pPr>
            <a:r>
              <a:rPr lang="en-US" sz="3200" dirty="0"/>
              <a:t> </a:t>
            </a:r>
            <a:r>
              <a:rPr lang="en-US" sz="3200" dirty="0" smtClean="0"/>
              <a:t>       = ( +1  ,      0     ,  -1  , …                                           )</a:t>
            </a:r>
          </a:p>
          <a:p>
            <a:pPr>
              <a:lnSpc>
                <a:spcPct val="140000"/>
              </a:lnSpc>
            </a:pPr>
            <a:endParaRPr lang="en-US" sz="1600" dirty="0"/>
          </a:p>
          <a:p>
            <a:pPr>
              <a:lnSpc>
                <a:spcPct val="140000"/>
              </a:lnSpc>
            </a:pPr>
            <a:r>
              <a:rPr lang="en-US" sz="3200" dirty="0" smtClean="0">
                <a:solidFill>
                  <a:srgbClr val="0000FF"/>
                </a:solidFill>
              </a:rPr>
              <a:t>Distance:  </a:t>
            </a:r>
            <a:r>
              <a:rPr lang="en-US" sz="3200" dirty="0" smtClean="0"/>
              <a:t>Pearson correlation</a:t>
            </a:r>
          </a:p>
          <a:p>
            <a:pPr>
              <a:lnSpc>
                <a:spcPct val="140000"/>
              </a:lnSpc>
            </a:pPr>
            <a:endParaRPr lang="en-US" sz="1600" dirty="0"/>
          </a:p>
          <a:p>
            <a:pPr>
              <a:lnSpc>
                <a:spcPct val="140000"/>
              </a:lnSpc>
            </a:pPr>
            <a:r>
              <a:rPr lang="en-US" sz="3200" dirty="0" smtClean="0">
                <a:solidFill>
                  <a:srgbClr val="0000FF"/>
                </a:solidFill>
              </a:rPr>
              <a:t>Filters:  </a:t>
            </a:r>
            <a:r>
              <a:rPr lang="en-US" sz="3200" dirty="0" smtClean="0"/>
              <a:t>principal </a:t>
            </a:r>
            <a:r>
              <a:rPr lang="en-US" sz="3200" dirty="0"/>
              <a:t>and secondary metric </a:t>
            </a:r>
            <a:r>
              <a:rPr lang="en-US" sz="3200" dirty="0" smtClean="0"/>
              <a:t>SVD</a:t>
            </a:r>
          </a:p>
          <a:p>
            <a:pPr>
              <a:lnSpc>
                <a:spcPct val="140000"/>
              </a:lnSpc>
            </a:pPr>
            <a:endParaRPr lang="en-US" sz="1600" dirty="0" smtClean="0"/>
          </a:p>
          <a:p>
            <a:pPr>
              <a:lnSpc>
                <a:spcPct val="140000"/>
              </a:lnSpc>
            </a:pPr>
            <a:r>
              <a:rPr lang="en-US" sz="3200" dirty="0">
                <a:solidFill>
                  <a:srgbClr val="0000FF"/>
                </a:solidFill>
              </a:rPr>
              <a:t>Clustering:  </a:t>
            </a:r>
            <a:r>
              <a:rPr lang="en-US" sz="3200" dirty="0"/>
              <a:t>Single linkage. </a:t>
            </a:r>
          </a:p>
          <a:p>
            <a:pPr>
              <a:lnSpc>
                <a:spcPct val="140000"/>
              </a:lnSpc>
            </a:pPr>
            <a:endParaRPr lang="en-US" sz="3200" dirty="0" smtClean="0"/>
          </a:p>
        </p:txBody>
      </p:sp>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6342259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06248"/>
            <a:ext cx="9144000" cy="6495526"/>
          </a:xfrm>
          <a:prstGeom prst="rect">
            <a:avLst/>
          </a:prstGeom>
        </p:spPr>
      </p:pic>
      <p:sp>
        <p:nvSpPr>
          <p:cNvPr id="4" name="Rectangle 3"/>
          <p:cNvSpPr/>
          <p:nvPr/>
        </p:nvSpPr>
        <p:spPr>
          <a:xfrm>
            <a:off x="-21239" y="6217100"/>
            <a:ext cx="9165239" cy="707886"/>
          </a:xfrm>
          <a:prstGeom prst="rect">
            <a:avLst/>
          </a:prstGeom>
        </p:spPr>
        <p:txBody>
          <a:bodyPr wrap="square">
            <a:spAutoFit/>
          </a:bodyPr>
          <a:lstStyle/>
          <a:p>
            <a:r>
              <a:rPr lang="en-US" sz="800" dirty="0" smtClean="0"/>
              <a:t>X-axis: 1990–2011. Y-axis: Fragmentation index. Color bars denote, from top to bottom, party of the President, party for the House, party for the Senate (red: republican; blue: democrat; purple: split). The bottom 3 panels are the actual topological networks for the members. Networks are constructed from voting behavior of the member of the house, with an “aye” vote coded as a 1, “abstain” as zero, and “nay” as a -1. Each node contains sets of members. Each panel labeled with the year contains networks constructed from all the members for all the votes of that year. Note high fragmentation in 2010 in both middle panel and in the Fragmentation Index plot (black bar). The distance metric and filters used in the analysis were Pearson correlation and principal and secondary metric SVD. Metric: Correlation; Lens: Principal SVD Value (Resolution 120, Gain 4.5x, Equalized) and Secondary SVD Value (Resolution 120, Gain 4.5x, Equalized). Color: Red: Republican; Blue: Democrats.</a:t>
            </a:r>
            <a:endParaRPr lang="en-US" sz="800" dirty="0"/>
          </a:p>
        </p:txBody>
      </p:sp>
      <p:sp>
        <p:nvSpPr>
          <p:cNvPr id="2" name="Rectangle 1"/>
          <p:cNvSpPr/>
          <p:nvPr/>
        </p:nvSpPr>
        <p:spPr>
          <a:xfrm rot="16200000">
            <a:off x="-1053363" y="1351550"/>
            <a:ext cx="3450853" cy="646331"/>
          </a:xfrm>
          <a:prstGeom prst="rect">
            <a:avLst/>
          </a:prstGeom>
          <a:solidFill>
            <a:schemeClr val="bg1"/>
          </a:solidFill>
        </p:spPr>
        <p:txBody>
          <a:bodyPr wrap="square">
            <a:spAutoFit/>
          </a:bodyPr>
          <a:lstStyle/>
          <a:p>
            <a:r>
              <a:rPr lang="en-US" dirty="0"/>
              <a:t>number of sub-networks formed each year per political party.</a:t>
            </a:r>
          </a:p>
        </p:txBody>
      </p:sp>
      <p:sp>
        <p:nvSpPr>
          <p:cNvPr id="5" name="Rectangle 4"/>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30490008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605" y="355214"/>
            <a:ext cx="8747985" cy="5940088"/>
          </a:xfrm>
          <a:prstGeom prst="rect">
            <a:avLst/>
          </a:prstGeom>
        </p:spPr>
        <p:txBody>
          <a:bodyPr wrap="square">
            <a:spAutoFit/>
          </a:bodyPr>
          <a:lstStyle/>
          <a:p>
            <a:r>
              <a:rPr lang="en-US" sz="3200" dirty="0" smtClean="0"/>
              <a:t>They determined </a:t>
            </a:r>
            <a:r>
              <a:rPr lang="en-US" sz="3200" dirty="0"/>
              <a:t>what issues </a:t>
            </a:r>
            <a:r>
              <a:rPr lang="en-US" sz="3200" dirty="0" smtClean="0"/>
              <a:t>divided </a:t>
            </a:r>
            <a:r>
              <a:rPr lang="en-US" sz="3200" dirty="0"/>
              <a:t>Republicans into the two main sub-groups </a:t>
            </a:r>
            <a:r>
              <a:rPr lang="en-US" sz="3200" dirty="0" smtClean="0"/>
              <a:t>in 2009:</a:t>
            </a:r>
          </a:p>
          <a:p>
            <a:endParaRPr lang="en-US" sz="2800" dirty="0"/>
          </a:p>
          <a:p>
            <a:r>
              <a:rPr lang="en-US" sz="2800" dirty="0" smtClean="0"/>
              <a:t>The </a:t>
            </a:r>
            <a:r>
              <a:rPr lang="en-US" sz="2800" dirty="0"/>
              <a:t>Credit Cardholders' Bill of Rights, </a:t>
            </a:r>
            <a:endParaRPr lang="en-US" sz="2800" dirty="0" smtClean="0"/>
          </a:p>
          <a:p>
            <a:endParaRPr lang="en-US" sz="1600" dirty="0" smtClean="0"/>
          </a:p>
          <a:p>
            <a:r>
              <a:rPr lang="en-US" sz="2800" dirty="0" smtClean="0"/>
              <a:t>To </a:t>
            </a:r>
            <a:r>
              <a:rPr lang="en-US" sz="2800" dirty="0"/>
              <a:t>reauthorize the Marine Turtle Conservation Act of 2004, </a:t>
            </a:r>
            <a:endParaRPr lang="en-US" sz="2800" dirty="0" smtClean="0"/>
          </a:p>
          <a:p>
            <a:endParaRPr lang="en-US" sz="1600" dirty="0" smtClean="0"/>
          </a:p>
          <a:p>
            <a:r>
              <a:rPr lang="en-US" sz="2800" dirty="0" smtClean="0"/>
              <a:t>Generations </a:t>
            </a:r>
            <a:r>
              <a:rPr lang="en-US" sz="2800" dirty="0"/>
              <a:t>Invigorating Volunteerism and Education (GIVE) Act, </a:t>
            </a:r>
            <a:endParaRPr lang="en-US" sz="2800" dirty="0" smtClean="0"/>
          </a:p>
          <a:p>
            <a:endParaRPr lang="en-US" sz="1600" dirty="0" smtClean="0"/>
          </a:p>
          <a:p>
            <a:r>
              <a:rPr lang="en-US" sz="2800" dirty="0" smtClean="0"/>
              <a:t>To </a:t>
            </a:r>
            <a:r>
              <a:rPr lang="en-US" sz="2800" dirty="0"/>
              <a:t>restore sums to the Highway Trust Fund and for other purposes, </a:t>
            </a:r>
            <a:endParaRPr lang="en-US" sz="2800" dirty="0" smtClean="0"/>
          </a:p>
          <a:p>
            <a:endParaRPr lang="en-US" sz="1600" dirty="0" smtClean="0"/>
          </a:p>
          <a:p>
            <a:r>
              <a:rPr lang="en-US" sz="2800" dirty="0" smtClean="0"/>
              <a:t>Captive </a:t>
            </a:r>
            <a:r>
              <a:rPr lang="en-US" sz="2800" dirty="0"/>
              <a:t>Primate Safety Act, Solar Technology Roadmap </a:t>
            </a:r>
            <a:r>
              <a:rPr lang="en-US" sz="2800" dirty="0" smtClean="0"/>
              <a:t>Act, Southern </a:t>
            </a:r>
            <a:r>
              <a:rPr lang="en-US" sz="2800" dirty="0"/>
              <a:t>Sea Otter Recovery and Research Act. </a:t>
            </a:r>
          </a:p>
        </p:txBody>
      </p:sp>
      <p:sp>
        <p:nvSpPr>
          <p:cNvPr id="3" name="Rectangle 2"/>
          <p:cNvSpPr/>
          <p:nvPr/>
        </p:nvSpPr>
        <p:spPr>
          <a:xfrm>
            <a:off x="0" y="6477486"/>
            <a:ext cx="9068869" cy="338554"/>
          </a:xfrm>
          <a:prstGeom prst="rect">
            <a:avLst/>
          </a:prstGeom>
        </p:spPr>
        <p:txBody>
          <a:bodyPr wrap="square">
            <a:spAutoFit/>
          </a:bodyPr>
          <a:lstStyle/>
          <a:p>
            <a:pPr algn="ctr"/>
            <a:r>
              <a:rPr lang="en-US" sz="1600" dirty="0" smtClean="0"/>
              <a:t>http://</a:t>
            </a:r>
            <a:r>
              <a:rPr lang="en-US" sz="1600" dirty="0" err="1" smtClean="0"/>
              <a:t>www.nature.com</a:t>
            </a:r>
            <a:r>
              <a:rPr lang="en-US" sz="1600" dirty="0" smtClean="0"/>
              <a:t>/</a:t>
            </a:r>
            <a:r>
              <a:rPr lang="en-US" sz="1600" dirty="0" err="1" smtClean="0"/>
              <a:t>srep</a:t>
            </a:r>
            <a:r>
              <a:rPr lang="en-US" sz="1600" dirty="0" smtClean="0"/>
              <a:t>/2013/130207/srep01236/full/srep01236.html</a:t>
            </a:r>
            <a:endParaRPr lang="en-US" sz="1600" dirty="0"/>
          </a:p>
        </p:txBody>
      </p:sp>
    </p:spTree>
    <p:extLst>
      <p:ext uri="{BB962C8B-B14F-4D97-AF65-F5344CB8AC3E}">
        <p14:creationId xmlns:p14="http://schemas.microsoft.com/office/powerpoint/2010/main" val="2681623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400" y="0"/>
            <a:ext cx="8567382" cy="6858000"/>
          </a:xfrm>
          <a:prstGeom prst="rect">
            <a:avLst/>
          </a:prstGeom>
        </p:spPr>
      </p:pic>
    </p:spTree>
    <p:extLst>
      <p:ext uri="{BB962C8B-B14F-4D97-AF65-F5344CB8AC3E}">
        <p14:creationId xmlns:p14="http://schemas.microsoft.com/office/powerpoint/2010/main" val="2542319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9425" y="98001"/>
            <a:ext cx="8414766" cy="6424232"/>
          </a:xfrm>
          <a:prstGeom prst="rect">
            <a:avLst/>
          </a:prstGeom>
        </p:spPr>
      </p:pic>
      <p:sp>
        <p:nvSpPr>
          <p:cNvPr id="3" name="Rectangle 2"/>
          <p:cNvSpPr/>
          <p:nvPr/>
        </p:nvSpPr>
        <p:spPr>
          <a:xfrm>
            <a:off x="1967217" y="5530256"/>
            <a:ext cx="6253993" cy="369332"/>
          </a:xfrm>
          <a:prstGeom prst="rect">
            <a:avLst/>
          </a:prstGeom>
        </p:spPr>
        <p:txBody>
          <a:bodyPr wrap="square">
            <a:spAutoFit/>
          </a:bodyPr>
          <a:lstStyle/>
          <a:p>
            <a:r>
              <a:rPr lang="en-US" dirty="0" smtClean="0"/>
              <a:t>http://statweb.stanford.edu/~tibs/ElemStatLearn/</a:t>
            </a:r>
            <a:endParaRPr lang="en-US" dirty="0"/>
          </a:p>
        </p:txBody>
      </p:sp>
      <p:sp>
        <p:nvSpPr>
          <p:cNvPr id="4" name="Rectangle 3"/>
          <p:cNvSpPr/>
          <p:nvPr/>
        </p:nvSpPr>
        <p:spPr>
          <a:xfrm>
            <a:off x="889234" y="6465382"/>
            <a:ext cx="9185945" cy="369332"/>
          </a:xfrm>
          <a:prstGeom prst="rect">
            <a:avLst/>
          </a:prstGeom>
        </p:spPr>
        <p:txBody>
          <a:bodyPr wrap="square">
            <a:spAutoFit/>
          </a:bodyPr>
          <a:lstStyle/>
          <a:p>
            <a:r>
              <a:rPr lang="en-US" b="1" i="0" dirty="0" smtClean="0">
                <a:solidFill>
                  <a:srgbClr val="000000"/>
                </a:solidFill>
                <a:effectLst/>
                <a:latin typeface="Times New Roman" panose="02020603050405020304" pitchFamily="18" charset="0"/>
              </a:rPr>
              <a:t>The Elements of Statistical Learning (2nd edition)  </a:t>
            </a:r>
            <a:r>
              <a:rPr lang="en-US" b="0" i="0" dirty="0" smtClean="0">
                <a:solidFill>
                  <a:srgbClr val="000000"/>
                </a:solidFill>
                <a:effectLst/>
                <a:latin typeface="Times New Roman" panose="02020603050405020304" pitchFamily="18" charset="0"/>
              </a:rPr>
              <a:t>Hastie, </a:t>
            </a:r>
            <a:r>
              <a:rPr lang="en-US" b="0" i="0" dirty="0" err="1" smtClean="0">
                <a:solidFill>
                  <a:srgbClr val="000000"/>
                </a:solidFill>
                <a:effectLst/>
                <a:latin typeface="Times New Roman" panose="02020603050405020304" pitchFamily="18" charset="0"/>
              </a:rPr>
              <a:t>Tibshirani</a:t>
            </a:r>
            <a:r>
              <a:rPr lang="en-US" b="0" i="0" dirty="0" smtClean="0">
                <a:solidFill>
                  <a:srgbClr val="000000"/>
                </a:solidFill>
                <a:effectLst/>
                <a:latin typeface="Times New Roman" panose="02020603050405020304" pitchFamily="18" charset="0"/>
              </a:rPr>
              <a:t> and Friedman</a:t>
            </a:r>
            <a:endParaRPr lang="en-US" dirty="0"/>
          </a:p>
        </p:txBody>
      </p:sp>
    </p:spTree>
    <p:extLst>
      <p:ext uri="{BB962C8B-B14F-4D97-AF65-F5344CB8AC3E}">
        <p14:creationId xmlns:p14="http://schemas.microsoft.com/office/powerpoint/2010/main" val="40049750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0"/>
            <a:ext cx="9144000" cy="6329065"/>
          </a:xfrm>
          <a:prstGeom prst="rect">
            <a:avLst/>
          </a:prstGeom>
        </p:spPr>
      </p:pic>
    </p:spTree>
    <p:extLst>
      <p:ext uri="{BB962C8B-B14F-4D97-AF65-F5344CB8AC3E}">
        <p14:creationId xmlns:p14="http://schemas.microsoft.com/office/powerpoint/2010/main" val="22334311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334" y="181700"/>
            <a:ext cx="8787881" cy="6795707"/>
          </a:xfrm>
          <a:prstGeom prst="rect">
            <a:avLst/>
          </a:prstGeom>
          <a:noFill/>
        </p:spPr>
        <p:txBody>
          <a:bodyPr wrap="square" rtlCol="0">
            <a:spAutoFit/>
          </a:bodyPr>
          <a:lstStyle/>
          <a:p>
            <a:r>
              <a:rPr lang="en-US" sz="3200" dirty="0" smtClean="0">
                <a:solidFill>
                  <a:srgbClr val="008000"/>
                </a:solidFill>
              </a:rPr>
              <a:t>Application 1:  breast cancer gene expression</a:t>
            </a:r>
            <a:endParaRPr lang="en-US" sz="1000" dirty="0" smtClean="0"/>
          </a:p>
          <a:p>
            <a:pPr>
              <a:lnSpc>
                <a:spcPct val="120000"/>
              </a:lnSpc>
            </a:pPr>
            <a:r>
              <a:rPr lang="en-US" sz="3200" dirty="0" smtClean="0">
                <a:solidFill>
                  <a:srgbClr val="0000FF"/>
                </a:solidFill>
              </a:rPr>
              <a:t>Data:  </a:t>
            </a:r>
            <a:r>
              <a:rPr lang="en-US" sz="3200" dirty="0" smtClean="0">
                <a:solidFill>
                  <a:srgbClr val="000000"/>
                </a:solidFill>
              </a:rPr>
              <a:t>microarray gene expression data from 2 data sets,</a:t>
            </a:r>
            <a:r>
              <a:rPr lang="en-US" sz="3200" dirty="0" smtClean="0">
                <a:solidFill>
                  <a:srgbClr val="0000FF"/>
                </a:solidFill>
              </a:rPr>
              <a:t>  </a:t>
            </a:r>
            <a:r>
              <a:rPr lang="en-US" sz="3200" dirty="0" smtClean="0">
                <a:solidFill>
                  <a:srgbClr val="000000"/>
                </a:solidFill>
              </a:rPr>
              <a:t>NKI and </a:t>
            </a:r>
            <a:r>
              <a:rPr lang="en-US" sz="3200" dirty="0" smtClean="0"/>
              <a:t>GSE2034</a:t>
            </a:r>
            <a:endParaRPr lang="en-US" sz="1000" dirty="0">
              <a:solidFill>
                <a:srgbClr val="0000FF"/>
              </a:solidFill>
            </a:endParaRPr>
          </a:p>
          <a:p>
            <a:pPr>
              <a:lnSpc>
                <a:spcPct val="120000"/>
              </a:lnSpc>
            </a:pPr>
            <a:r>
              <a:rPr lang="en-US" sz="3200" dirty="0" smtClean="0">
                <a:solidFill>
                  <a:srgbClr val="0000FF"/>
                </a:solidFill>
              </a:rPr>
              <a:t>Distance:  </a:t>
            </a:r>
            <a:r>
              <a:rPr lang="en-US" sz="3200" dirty="0" smtClean="0">
                <a:solidFill>
                  <a:srgbClr val="000000"/>
                </a:solidFill>
              </a:rPr>
              <a:t>correlation distance</a:t>
            </a:r>
            <a:endParaRPr lang="en-US" sz="1000" dirty="0" smtClean="0">
              <a:solidFill>
                <a:srgbClr val="000000"/>
              </a:solidFill>
            </a:endParaRPr>
          </a:p>
          <a:p>
            <a:pPr>
              <a:lnSpc>
                <a:spcPct val="140000"/>
              </a:lnSpc>
            </a:pPr>
            <a:r>
              <a:rPr lang="en-US" sz="3200" dirty="0" smtClean="0">
                <a:solidFill>
                  <a:srgbClr val="0000FF"/>
                </a:solidFill>
              </a:rPr>
              <a:t>Filters:  </a:t>
            </a:r>
            <a:r>
              <a:rPr lang="en-US" sz="3200" dirty="0" smtClean="0">
                <a:solidFill>
                  <a:srgbClr val="000000"/>
                </a:solidFill>
              </a:rPr>
              <a:t>(1) </a:t>
            </a:r>
            <a:r>
              <a:rPr lang="en-US" sz="3200" dirty="0" smtClean="0"/>
              <a:t>L</a:t>
            </a:r>
            <a:r>
              <a:rPr lang="en-US" sz="3200" dirty="0"/>
              <a:t>-infinity centrality:  </a:t>
            </a:r>
          </a:p>
          <a:p>
            <a:pPr marL="514350" indent="574675" algn="ctr"/>
            <a:r>
              <a:rPr lang="en-US" sz="3200" dirty="0"/>
              <a:t>f(x) = max{d(x, p) : p in data set</a:t>
            </a:r>
            <a:r>
              <a:rPr lang="en-US" sz="3200" dirty="0" smtClean="0"/>
              <a:t>}</a:t>
            </a:r>
          </a:p>
          <a:p>
            <a:pPr marL="800100" indent="690563" algn="ctr"/>
            <a:r>
              <a:rPr lang="en-US" sz="3200" dirty="0" smtClean="0"/>
              <a:t>captures </a:t>
            </a:r>
            <a:r>
              <a:rPr lang="en-US" sz="3200" dirty="0"/>
              <a:t>the structure of the points </a:t>
            </a:r>
            <a:r>
              <a:rPr lang="en-US" sz="3200" dirty="0" smtClean="0"/>
              <a:t>far      removed </a:t>
            </a:r>
            <a:r>
              <a:rPr lang="en-US" sz="3200" dirty="0"/>
              <a:t>from the center or norm. </a:t>
            </a:r>
          </a:p>
          <a:p>
            <a:pPr marL="1312863">
              <a:lnSpc>
                <a:spcPct val="130000"/>
              </a:lnSpc>
            </a:pPr>
            <a:r>
              <a:rPr lang="en-US" sz="3200" dirty="0" smtClean="0"/>
              <a:t>(2) NKI:  survival vs. death</a:t>
            </a:r>
          </a:p>
          <a:p>
            <a:pPr marL="1312863"/>
            <a:r>
              <a:rPr lang="en-US" sz="3200" dirty="0"/>
              <a:t> </a:t>
            </a:r>
            <a:r>
              <a:rPr lang="en-US" sz="3200" dirty="0" smtClean="0"/>
              <a:t>     GSE2034:  no relapse vs. relapse</a:t>
            </a:r>
          </a:p>
          <a:p>
            <a:pPr marL="1312863"/>
            <a:endParaRPr lang="en-US" sz="1400" dirty="0" smtClean="0"/>
          </a:p>
          <a:p>
            <a:pPr marL="111125" defTabSz="-803275"/>
            <a:r>
              <a:rPr lang="en-US" sz="3200" dirty="0">
                <a:solidFill>
                  <a:srgbClr val="0000FF"/>
                </a:solidFill>
              </a:rPr>
              <a:t>Clustering:  </a:t>
            </a:r>
            <a:r>
              <a:rPr lang="en-US" sz="3200" dirty="0"/>
              <a:t>Single linkage. </a:t>
            </a:r>
          </a:p>
          <a:p>
            <a:pPr marL="111125" defTabSz="-803275"/>
            <a:endParaRPr lang="en-US" sz="3200" dirty="0"/>
          </a:p>
        </p:txBody>
      </p:sp>
    </p:spTree>
    <p:extLst>
      <p:ext uri="{BB962C8B-B14F-4D97-AF65-F5344CB8AC3E}">
        <p14:creationId xmlns:p14="http://schemas.microsoft.com/office/powerpoint/2010/main" val="15273198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1670"/>
            <a:ext cx="9144000" cy="6258560"/>
          </a:xfrm>
          <a:prstGeom prst="rect">
            <a:avLst/>
          </a:prstGeom>
        </p:spPr>
      </p:pic>
      <p:sp>
        <p:nvSpPr>
          <p:cNvPr id="3" name="Rectangle 2"/>
          <p:cNvSpPr/>
          <p:nvPr/>
        </p:nvSpPr>
        <p:spPr>
          <a:xfrm>
            <a:off x="0" y="6396335"/>
            <a:ext cx="9144000" cy="338532"/>
          </a:xfrm>
          <a:prstGeom prst="rect">
            <a:avLst/>
          </a:prstGeom>
        </p:spPr>
        <p:txBody>
          <a:bodyPr wrap="square" lIns="91419" tIns="45709" rIns="91419" bIns="45709">
            <a:spAutoFit/>
          </a:bodyPr>
          <a:lstStyle/>
          <a:p>
            <a:r>
              <a:rPr lang="en-US" sz="1600" dirty="0" err="1"/>
              <a:t>www.nature.com</a:t>
            </a:r>
            <a:r>
              <a:rPr lang="en-US" sz="1600" dirty="0"/>
              <a:t>/</a:t>
            </a:r>
            <a:r>
              <a:rPr lang="en-US" sz="1600" dirty="0" err="1"/>
              <a:t>scitable</a:t>
            </a:r>
            <a:r>
              <a:rPr lang="en-US" sz="1600" dirty="0"/>
              <a:t>/</a:t>
            </a:r>
            <a:r>
              <a:rPr lang="en-US" sz="1600" dirty="0" err="1"/>
              <a:t>topicpage</a:t>
            </a:r>
            <a:r>
              <a:rPr lang="en-US" sz="1600" dirty="0"/>
              <a:t>/microarray-based-comparative-genomic-hybridization-acgh-45432</a:t>
            </a:r>
          </a:p>
        </p:txBody>
      </p:sp>
    </p:spTree>
    <p:extLst>
      <p:ext uri="{BB962C8B-B14F-4D97-AF65-F5344CB8AC3E}">
        <p14:creationId xmlns:p14="http://schemas.microsoft.com/office/powerpoint/2010/main" val="24010313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0531" y="13806"/>
            <a:ext cx="5216769" cy="6858000"/>
          </a:xfrm>
          <a:prstGeom prst="rect">
            <a:avLst/>
          </a:prstGeom>
        </p:spPr>
      </p:pic>
      <p:sp>
        <p:nvSpPr>
          <p:cNvPr id="3" name="Rectangle 2"/>
          <p:cNvSpPr/>
          <p:nvPr/>
        </p:nvSpPr>
        <p:spPr>
          <a:xfrm>
            <a:off x="270491" y="245389"/>
            <a:ext cx="3153117" cy="6370974"/>
          </a:xfrm>
          <a:prstGeom prst="rect">
            <a:avLst/>
          </a:prstGeom>
        </p:spPr>
        <p:txBody>
          <a:bodyPr wrap="square">
            <a:spAutoFit/>
          </a:bodyPr>
          <a:lstStyle/>
          <a:p>
            <a:r>
              <a:rPr lang="en-US" sz="2400" dirty="0"/>
              <a:t>Gene expression profiling predicts clinical outcome of breast cancer </a:t>
            </a:r>
            <a:endParaRPr lang="en-US" sz="2400" dirty="0" smtClean="0"/>
          </a:p>
          <a:p>
            <a:endParaRPr lang="en-US" sz="1200" dirty="0"/>
          </a:p>
          <a:p>
            <a:r>
              <a:rPr lang="en-US" sz="2400" dirty="0"/>
              <a:t>van 't Veer LJ, Dai H, van de </a:t>
            </a:r>
            <a:r>
              <a:rPr lang="en-US" sz="2400" dirty="0" err="1"/>
              <a:t>Vijver</a:t>
            </a:r>
            <a:r>
              <a:rPr lang="en-US" sz="2400" dirty="0"/>
              <a:t> MJ, He YD, Hart AA, Mao M, </a:t>
            </a:r>
            <a:r>
              <a:rPr lang="en-US" sz="2400" dirty="0" err="1"/>
              <a:t>Peterse</a:t>
            </a:r>
            <a:r>
              <a:rPr lang="en-US" sz="2400" dirty="0"/>
              <a:t> HL, van der </a:t>
            </a:r>
            <a:r>
              <a:rPr lang="en-US" sz="2400" dirty="0" err="1"/>
              <a:t>Kooy</a:t>
            </a:r>
            <a:r>
              <a:rPr lang="en-US" sz="2400" dirty="0"/>
              <a:t> K, </a:t>
            </a:r>
            <a:r>
              <a:rPr lang="en-US" sz="2400" dirty="0" err="1"/>
              <a:t>Marton</a:t>
            </a:r>
            <a:r>
              <a:rPr lang="en-US" sz="2400" dirty="0"/>
              <a:t> MJ, </a:t>
            </a:r>
            <a:r>
              <a:rPr lang="en-US" sz="2400" dirty="0" err="1"/>
              <a:t>Witteveen</a:t>
            </a:r>
            <a:r>
              <a:rPr lang="en-US" sz="2400" dirty="0"/>
              <a:t> AT, Schreiber GJ, </a:t>
            </a:r>
            <a:r>
              <a:rPr lang="en-US" sz="2400" dirty="0" err="1"/>
              <a:t>Kerkhoven</a:t>
            </a:r>
            <a:r>
              <a:rPr lang="en-US" sz="2400" dirty="0"/>
              <a:t> RM, Roberts C, </a:t>
            </a:r>
            <a:r>
              <a:rPr lang="en-US" sz="2400" dirty="0" err="1"/>
              <a:t>Linsley</a:t>
            </a:r>
            <a:r>
              <a:rPr lang="en-US" sz="2400" dirty="0"/>
              <a:t> PS, </a:t>
            </a:r>
            <a:r>
              <a:rPr lang="en-US" sz="2400" dirty="0" err="1"/>
              <a:t>Bernards</a:t>
            </a:r>
            <a:r>
              <a:rPr lang="en-US" sz="2400" dirty="0"/>
              <a:t> R, Friend SH </a:t>
            </a:r>
            <a:endParaRPr lang="en-US" sz="2400" dirty="0" smtClean="0"/>
          </a:p>
          <a:p>
            <a:endParaRPr lang="en-US" sz="1200" dirty="0"/>
          </a:p>
          <a:p>
            <a:r>
              <a:rPr lang="en-US" sz="2400" dirty="0"/>
              <a:t>Nature. 2002 Jan 31;415(6871):530-6.</a:t>
            </a:r>
          </a:p>
        </p:txBody>
      </p:sp>
    </p:spTree>
    <p:extLst>
      <p:ext uri="{BB962C8B-B14F-4D97-AF65-F5344CB8AC3E}">
        <p14:creationId xmlns:p14="http://schemas.microsoft.com/office/powerpoint/2010/main" val="35038931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250" y="55224"/>
            <a:ext cx="8839945" cy="6524863"/>
          </a:xfrm>
          <a:prstGeom prst="rect">
            <a:avLst/>
          </a:prstGeom>
        </p:spPr>
        <p:txBody>
          <a:bodyPr wrap="square">
            <a:spAutoFit/>
          </a:bodyPr>
          <a:lstStyle/>
          <a:p>
            <a:r>
              <a:rPr lang="en-US" sz="3200" dirty="0" smtClean="0"/>
              <a:t>2 breast cancer data sets:</a:t>
            </a:r>
          </a:p>
          <a:p>
            <a:endParaRPr lang="en-US" sz="1600" dirty="0"/>
          </a:p>
          <a:p>
            <a:r>
              <a:rPr lang="en-US" sz="3200" dirty="0" smtClean="0"/>
              <a:t>1.)  NKI (2002)</a:t>
            </a:r>
            <a:r>
              <a:rPr lang="en-US" sz="3200" dirty="0"/>
              <a:t>:</a:t>
            </a:r>
            <a:r>
              <a:rPr lang="en-US" sz="3200" dirty="0" smtClean="0"/>
              <a:t> </a:t>
            </a:r>
          </a:p>
          <a:p>
            <a:r>
              <a:rPr lang="en-US" sz="3200" dirty="0" smtClean="0"/>
              <a:t>gene expression </a:t>
            </a:r>
            <a:r>
              <a:rPr lang="en-US" sz="3200" dirty="0"/>
              <a:t>levels of </a:t>
            </a:r>
            <a:r>
              <a:rPr lang="en-US" sz="3200" dirty="0" smtClean="0"/>
              <a:t>24,000 from 272 tumors</a:t>
            </a:r>
            <a:r>
              <a:rPr lang="en-US" sz="3200" dirty="0"/>
              <a:t>. I</a:t>
            </a:r>
            <a:r>
              <a:rPr lang="en-US" sz="3200" dirty="0" smtClean="0"/>
              <a:t>ncludes </a:t>
            </a:r>
            <a:r>
              <a:rPr lang="en-US" sz="3200" dirty="0"/>
              <a:t>node-negative and node-positive patients, who had or had not received adjuvant systemic </a:t>
            </a:r>
            <a:r>
              <a:rPr lang="en-US" sz="3200" dirty="0" smtClean="0"/>
              <a:t>therapy</a:t>
            </a:r>
            <a:r>
              <a:rPr lang="en-US" sz="3200" dirty="0"/>
              <a:t>.</a:t>
            </a:r>
            <a:r>
              <a:rPr lang="en-US" sz="3200" dirty="0" smtClean="0"/>
              <a:t> </a:t>
            </a:r>
            <a:r>
              <a:rPr lang="en-US" sz="3200" dirty="0"/>
              <a:t> </a:t>
            </a:r>
            <a:r>
              <a:rPr lang="en-US" sz="3200" dirty="0" smtClean="0"/>
              <a:t> Also includes survival information.</a:t>
            </a:r>
          </a:p>
          <a:p>
            <a:endParaRPr lang="en-US" dirty="0"/>
          </a:p>
          <a:p>
            <a:r>
              <a:rPr lang="en-US" sz="3200" dirty="0" smtClean="0"/>
              <a:t>2.) GSE203414 (2005</a:t>
            </a:r>
            <a:r>
              <a:rPr lang="en-US" sz="3200" dirty="0"/>
              <a:t>) </a:t>
            </a:r>
            <a:endParaRPr lang="en-US" sz="3200" dirty="0" smtClean="0"/>
          </a:p>
          <a:p>
            <a:r>
              <a:rPr lang="en-US" sz="3200" dirty="0" smtClean="0"/>
              <a:t>expression </a:t>
            </a:r>
            <a:r>
              <a:rPr lang="en-US" sz="3200" dirty="0"/>
              <a:t>of </a:t>
            </a:r>
            <a:r>
              <a:rPr lang="en-US" sz="3200" dirty="0" smtClean="0"/>
              <a:t>22,000 </a:t>
            </a:r>
            <a:r>
              <a:rPr lang="en-US" sz="3200" dirty="0"/>
              <a:t>transcripts from total RNA of frozen </a:t>
            </a:r>
            <a:r>
              <a:rPr lang="en-US" sz="3200" dirty="0" err="1"/>
              <a:t>tumour</a:t>
            </a:r>
            <a:r>
              <a:rPr lang="en-US" sz="3200" dirty="0"/>
              <a:t> samples from 286 lymph-node-negative patients who had not received adjuvant systemic treatment</a:t>
            </a:r>
            <a:r>
              <a:rPr lang="en-US" sz="3200" dirty="0" smtClean="0"/>
              <a:t>.  Also includes time to relapse information.</a:t>
            </a:r>
            <a:endParaRPr lang="en-US" sz="3200" dirty="0"/>
          </a:p>
        </p:txBody>
      </p:sp>
    </p:spTree>
    <p:extLst>
      <p:ext uri="{BB962C8B-B14F-4D97-AF65-F5344CB8AC3E}">
        <p14:creationId xmlns:p14="http://schemas.microsoft.com/office/powerpoint/2010/main" val="2894933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 r="51995"/>
          <a:stretch/>
        </p:blipFill>
        <p:spPr>
          <a:xfrm>
            <a:off x="0" y="0"/>
            <a:ext cx="4389120" cy="6858000"/>
          </a:xfrm>
          <a:prstGeom prst="rect">
            <a:avLst/>
          </a:prstGeom>
        </p:spPr>
      </p:pic>
      <p:sp>
        <p:nvSpPr>
          <p:cNvPr id="3" name="Rectangle 2"/>
          <p:cNvSpPr/>
          <p:nvPr/>
        </p:nvSpPr>
        <p:spPr>
          <a:xfrm>
            <a:off x="4238095" y="49458"/>
            <a:ext cx="4905905" cy="6001642"/>
          </a:xfrm>
          <a:prstGeom prst="rect">
            <a:avLst/>
          </a:prstGeom>
        </p:spPr>
        <p:txBody>
          <a:bodyPr wrap="square">
            <a:spAutoFit/>
          </a:bodyPr>
          <a:lstStyle/>
          <a:p>
            <a:r>
              <a:rPr lang="en-US" sz="2400" dirty="0"/>
              <a:t>Fig. S1. Shape of the data becomes more distinct as the analysis columns are restricted to the top</a:t>
            </a:r>
          </a:p>
          <a:p>
            <a:r>
              <a:rPr lang="en-US" sz="2400" dirty="0"/>
              <a:t>varying genes. </a:t>
            </a:r>
          </a:p>
          <a:p>
            <a:r>
              <a:rPr lang="en-US" sz="2400" dirty="0" smtClean="0">
                <a:solidFill>
                  <a:srgbClr val="008000"/>
                </a:solidFill>
              </a:rPr>
              <a:t>24K</a:t>
            </a:r>
            <a:r>
              <a:rPr lang="en-US" sz="2400" dirty="0">
                <a:solidFill>
                  <a:srgbClr val="008000"/>
                </a:solidFill>
              </a:rPr>
              <a:t>: all the genes </a:t>
            </a:r>
            <a:r>
              <a:rPr lang="en-US" sz="2400" dirty="0"/>
              <a:t>on the microarray were used in the analysis; </a:t>
            </a:r>
            <a:endParaRPr lang="en-US" sz="2400" dirty="0" smtClean="0"/>
          </a:p>
          <a:p>
            <a:r>
              <a:rPr lang="en-US" sz="2400" dirty="0" smtClean="0">
                <a:solidFill>
                  <a:srgbClr val="008000"/>
                </a:solidFill>
              </a:rPr>
              <a:t>11K: 10,731 </a:t>
            </a:r>
            <a:r>
              <a:rPr lang="en-US" sz="2400" dirty="0">
                <a:solidFill>
                  <a:srgbClr val="008000"/>
                </a:solidFill>
              </a:rPr>
              <a:t>top most varying </a:t>
            </a:r>
            <a:r>
              <a:rPr lang="en-US" sz="2400" dirty="0"/>
              <a:t>genes were used in the analysis; </a:t>
            </a:r>
            <a:endParaRPr lang="en-US" sz="2400" dirty="0" smtClean="0"/>
          </a:p>
          <a:p>
            <a:r>
              <a:rPr lang="en-US" sz="2400" dirty="0" smtClean="0">
                <a:solidFill>
                  <a:srgbClr val="008000"/>
                </a:solidFill>
              </a:rPr>
              <a:t>7K</a:t>
            </a:r>
            <a:r>
              <a:rPr lang="en-US" sz="2400" dirty="0"/>
              <a:t>: 6.688 top most varying genes </a:t>
            </a:r>
            <a:r>
              <a:rPr lang="en-US" sz="2400" dirty="0" smtClean="0"/>
              <a:t>were used </a:t>
            </a:r>
            <a:r>
              <a:rPr lang="en-US" sz="2400" dirty="0"/>
              <a:t>in the analysis; </a:t>
            </a:r>
            <a:endParaRPr lang="en-US" sz="2400" dirty="0" smtClean="0"/>
          </a:p>
          <a:p>
            <a:r>
              <a:rPr lang="en-US" sz="2400" dirty="0" smtClean="0">
                <a:solidFill>
                  <a:srgbClr val="008000"/>
                </a:solidFill>
              </a:rPr>
              <a:t>3K</a:t>
            </a:r>
            <a:r>
              <a:rPr lang="en-US" sz="2400" dirty="0"/>
              <a:t>: 3212 top most varying genes were used in the analysis; </a:t>
            </a:r>
            <a:endParaRPr lang="en-US" sz="2400" dirty="0" smtClean="0"/>
          </a:p>
          <a:p>
            <a:r>
              <a:rPr lang="en-US" sz="2400" dirty="0" smtClean="0">
                <a:solidFill>
                  <a:srgbClr val="008000"/>
                </a:solidFill>
              </a:rPr>
              <a:t>1.5K</a:t>
            </a:r>
            <a:r>
              <a:rPr lang="en-US" sz="2400" dirty="0"/>
              <a:t>: 1553 </a:t>
            </a:r>
            <a:r>
              <a:rPr lang="en-US" sz="2400" dirty="0" smtClean="0"/>
              <a:t>top most </a:t>
            </a:r>
            <a:r>
              <a:rPr lang="en-US" sz="2400" dirty="0"/>
              <a:t>varying genes were used in the analysis. </a:t>
            </a:r>
            <a:endParaRPr lang="en-US" sz="2400" dirty="0" smtClean="0"/>
          </a:p>
          <a:p>
            <a:r>
              <a:rPr lang="en-US" sz="2400" dirty="0" smtClean="0">
                <a:solidFill>
                  <a:srgbClr val="008000"/>
                </a:solidFill>
              </a:rPr>
              <a:t>Graphs </a:t>
            </a:r>
            <a:r>
              <a:rPr lang="en-US" sz="2400" dirty="0">
                <a:solidFill>
                  <a:srgbClr val="008000"/>
                </a:solidFill>
              </a:rPr>
              <a:t>colored by the L-infinity </a:t>
            </a:r>
            <a:r>
              <a:rPr lang="en-US" sz="2400" dirty="0" smtClean="0">
                <a:solidFill>
                  <a:srgbClr val="008000"/>
                </a:solidFill>
              </a:rPr>
              <a:t>centrality values</a:t>
            </a:r>
            <a:r>
              <a:rPr lang="en-US" sz="2400" dirty="0">
                <a:solidFill>
                  <a:srgbClr val="008000"/>
                </a:solidFill>
              </a:rPr>
              <a:t>. </a:t>
            </a:r>
            <a:r>
              <a:rPr lang="en-US" sz="2400" dirty="0" smtClean="0">
                <a:solidFill>
                  <a:srgbClr val="FF0000"/>
                </a:solidFill>
              </a:rPr>
              <a:t>Red</a:t>
            </a:r>
            <a:r>
              <a:rPr lang="en-US" sz="2400" dirty="0">
                <a:solidFill>
                  <a:srgbClr val="FF0000"/>
                </a:solidFill>
              </a:rPr>
              <a:t>: high</a:t>
            </a:r>
            <a:r>
              <a:rPr lang="en-US" sz="2400" dirty="0">
                <a:solidFill>
                  <a:srgbClr val="008000"/>
                </a:solidFill>
              </a:rPr>
              <a:t>; </a:t>
            </a:r>
            <a:r>
              <a:rPr lang="en-US" sz="2400" dirty="0">
                <a:solidFill>
                  <a:srgbClr val="0000FF"/>
                </a:solidFill>
              </a:rPr>
              <a:t>Blue: low</a:t>
            </a:r>
          </a:p>
        </p:txBody>
      </p:sp>
      <p:sp>
        <p:nvSpPr>
          <p:cNvPr id="4" name="Rectangle 3"/>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77681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85613"/>
            <a:ext cx="9144000" cy="5316794"/>
          </a:xfrm>
          <a:prstGeom prst="rect">
            <a:avLst/>
          </a:prstGeom>
        </p:spPr>
      </p:pic>
      <p:sp>
        <p:nvSpPr>
          <p:cNvPr id="3" name="Rectangle 2"/>
          <p:cNvSpPr/>
          <p:nvPr/>
        </p:nvSpPr>
        <p:spPr>
          <a:xfrm>
            <a:off x="1053297" y="289891"/>
            <a:ext cx="6379070" cy="584776"/>
          </a:xfrm>
          <a:prstGeom prst="rect">
            <a:avLst/>
          </a:prstGeom>
        </p:spPr>
        <p:txBody>
          <a:bodyPr wrap="none">
            <a:spAutoFit/>
          </a:bodyPr>
          <a:lstStyle/>
          <a:p>
            <a:r>
              <a:rPr lang="en-US" sz="3200" dirty="0"/>
              <a:t>http://</a:t>
            </a:r>
            <a:r>
              <a:rPr lang="en-US" sz="3200" dirty="0" err="1"/>
              <a:t>bioinformatics.nki.nl</a:t>
            </a:r>
            <a:r>
              <a:rPr lang="en-US" sz="3200" dirty="0"/>
              <a:t>/</a:t>
            </a:r>
            <a:r>
              <a:rPr lang="en-US" sz="3200" dirty="0" err="1"/>
              <a:t>data.php</a:t>
            </a:r>
            <a:endParaRPr lang="en-US" sz="3200" dirty="0"/>
          </a:p>
        </p:txBody>
      </p:sp>
    </p:spTree>
    <p:extLst>
      <p:ext uri="{BB962C8B-B14F-4D97-AF65-F5344CB8AC3E}">
        <p14:creationId xmlns:p14="http://schemas.microsoft.com/office/powerpoint/2010/main" val="34618360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30" y="45038"/>
            <a:ext cx="8986970" cy="6924974"/>
          </a:xfrm>
          <a:prstGeom prst="rect">
            <a:avLst/>
          </a:prstGeom>
        </p:spPr>
        <p:txBody>
          <a:bodyPr wrap="square">
            <a:spAutoFit/>
          </a:bodyPr>
          <a:lstStyle/>
          <a:p>
            <a:r>
              <a:rPr lang="en-US" sz="2800" dirty="0"/>
              <a:t>Comparison of our results with those of Van de </a:t>
            </a:r>
            <a:r>
              <a:rPr lang="en-US" sz="2800" dirty="0" err="1"/>
              <a:t>Vijver</a:t>
            </a:r>
            <a:r>
              <a:rPr lang="en-US" sz="2800" dirty="0"/>
              <a:t> and </a:t>
            </a:r>
            <a:r>
              <a:rPr lang="en-US" sz="2800" dirty="0" smtClean="0"/>
              <a:t>colleagues </a:t>
            </a:r>
            <a:r>
              <a:rPr lang="en-US" sz="2800" dirty="0"/>
              <a:t>is difficult because of differences in patients, techniques, and materials used. </a:t>
            </a:r>
            <a:endParaRPr lang="en-US" sz="2800" dirty="0" smtClean="0"/>
          </a:p>
          <a:p>
            <a:endParaRPr lang="en-US" dirty="0"/>
          </a:p>
          <a:p>
            <a:r>
              <a:rPr lang="en-US" dirty="0" smtClean="0"/>
              <a:t>Their </a:t>
            </a:r>
            <a:r>
              <a:rPr lang="en-US" dirty="0"/>
              <a:t>study included node-negative and node-positive patients, who had or had not received adjuvant systemic therapy, and only women younger than 53 years. </a:t>
            </a:r>
            <a:endParaRPr lang="en-US" dirty="0" smtClean="0"/>
          </a:p>
          <a:p>
            <a:endParaRPr lang="en-US" dirty="0"/>
          </a:p>
          <a:p>
            <a:r>
              <a:rPr lang="en-US" dirty="0" smtClean="0"/>
              <a:t>microarray </a:t>
            </a:r>
            <a:r>
              <a:rPr lang="en-US" dirty="0"/>
              <a:t>platforms used in the studies differ—</a:t>
            </a:r>
            <a:r>
              <a:rPr lang="en-US" dirty="0" err="1"/>
              <a:t>Affymetrix</a:t>
            </a:r>
            <a:r>
              <a:rPr lang="en-US" dirty="0"/>
              <a:t> and Agilent. </a:t>
            </a:r>
            <a:endParaRPr lang="en-US" dirty="0" smtClean="0"/>
          </a:p>
          <a:p>
            <a:endParaRPr lang="en-US" dirty="0"/>
          </a:p>
          <a:p>
            <a:r>
              <a:rPr lang="en-US" dirty="0" smtClean="0"/>
              <a:t>Of </a:t>
            </a:r>
            <a:r>
              <a:rPr lang="en-US" dirty="0"/>
              <a:t>the 70 genes in the study by </a:t>
            </a:r>
            <a:r>
              <a:rPr lang="en-US" dirty="0" err="1"/>
              <a:t>van't</a:t>
            </a:r>
            <a:r>
              <a:rPr lang="en-US" dirty="0"/>
              <a:t> Veer and co-workers</a:t>
            </a:r>
            <a:r>
              <a:rPr lang="en-US" dirty="0" smtClean="0"/>
              <a:t>, </a:t>
            </a:r>
            <a:r>
              <a:rPr lang="en-US" dirty="0"/>
              <a:t>48 are present on the </a:t>
            </a:r>
            <a:r>
              <a:rPr lang="en-US" dirty="0" err="1"/>
              <a:t>Affymetrix</a:t>
            </a:r>
            <a:r>
              <a:rPr lang="en-US" dirty="0"/>
              <a:t> U133a array, whereas only 38 of our 76 genes are present on the Agilent array. There is a three-gene overlap between the two signatures (</a:t>
            </a:r>
            <a:r>
              <a:rPr lang="en-US" dirty="0" err="1"/>
              <a:t>cyclin</a:t>
            </a:r>
            <a:r>
              <a:rPr lang="en-US" dirty="0"/>
              <a:t> E2, origin recognition complex, and TNF superfamily protein). </a:t>
            </a:r>
            <a:endParaRPr lang="en-US" dirty="0" smtClean="0"/>
          </a:p>
          <a:p>
            <a:endParaRPr lang="en-US" dirty="0"/>
          </a:p>
          <a:p>
            <a:r>
              <a:rPr lang="en-US" dirty="0" smtClean="0"/>
              <a:t>Despite </a:t>
            </a:r>
            <a:r>
              <a:rPr lang="en-US" dirty="0"/>
              <a:t>the apparent difference, both signatures included genes that identified several common pathways that might be involved in </a:t>
            </a:r>
            <a:r>
              <a:rPr lang="en-US" dirty="0" err="1"/>
              <a:t>tumour</a:t>
            </a:r>
            <a:r>
              <a:rPr lang="en-US" dirty="0"/>
              <a:t> recurrence. This finding supports the idea that although there might be redundancy in gene members, effective signatures could be required to include representation of specific pathways</a:t>
            </a:r>
            <a:r>
              <a:rPr lang="en-US" dirty="0" smtClean="0"/>
              <a:t>.</a:t>
            </a:r>
          </a:p>
          <a:p>
            <a:endParaRPr lang="en-US" dirty="0"/>
          </a:p>
          <a:p>
            <a:r>
              <a:rPr lang="en-US" dirty="0" smtClean="0"/>
              <a:t>From:  Gene</a:t>
            </a:r>
            <a:r>
              <a:rPr lang="en-US" dirty="0"/>
              <a:t>-expression profiles to predict distant metastasis of lymph-node-negative primary breast </a:t>
            </a:r>
            <a:r>
              <a:rPr lang="en-US" dirty="0" smtClean="0"/>
              <a:t>cancer, </a:t>
            </a:r>
            <a:r>
              <a:rPr lang="en-US" dirty="0" err="1" smtClean="0"/>
              <a:t>Yixin</a:t>
            </a:r>
            <a:r>
              <a:rPr lang="en-US" dirty="0" smtClean="0"/>
              <a:t> Wang et al, </a:t>
            </a:r>
            <a:r>
              <a:rPr lang="en-US" dirty="0"/>
              <a:t>The </a:t>
            </a:r>
            <a:r>
              <a:rPr lang="en-US" dirty="0" smtClean="0"/>
              <a:t>Lancet, Volume </a:t>
            </a:r>
            <a:r>
              <a:rPr lang="en-US" dirty="0"/>
              <a:t>365, Issue 9460, 19–25 February 2005, Pages 671–679</a:t>
            </a:r>
          </a:p>
          <a:p>
            <a:endParaRPr lang="en-US" dirty="0"/>
          </a:p>
        </p:txBody>
      </p:sp>
    </p:spTree>
    <p:extLst>
      <p:ext uri="{BB962C8B-B14F-4D97-AF65-F5344CB8AC3E}">
        <p14:creationId xmlns:p14="http://schemas.microsoft.com/office/powerpoint/2010/main" val="2139615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426838"/>
            <a:ext cx="9144000" cy="1384995"/>
          </a:xfrm>
          <a:prstGeom prst="rect">
            <a:avLst/>
          </a:prstGeom>
        </p:spPr>
        <p:txBody>
          <a:bodyPr wrap="square">
            <a:spAutoFit/>
          </a:bodyPr>
          <a:lstStyle/>
          <a:p>
            <a:r>
              <a:rPr lang="en-US" sz="1400" dirty="0" smtClean="0"/>
              <a:t>Two filter functions, L-Infinity centrality and survival or relapse were used to generate the networks. The top half of panels A and B are the networks of patients who didn't survive, the bottom half are the patients who survived. Panels C and D are similar to panels A and B except that one of the filters is relapse instead of survival. Panels A and C are colored by the average expression of the ESR1 gene. Panels B and D are colored by the average expression of the genes in the KEGG chemokine pathway. Metric: Correlation; Lens: L-Infinity Centrality (Resolution 70, Gain 3.0x, Equalized) and Event Death (Resolution 30, Gain 3.0x). Color bar: red: high values, blue: low values.</a:t>
            </a:r>
            <a:endParaRPr lang="en-US" sz="1400"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6725132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856" y="244550"/>
            <a:ext cx="8839945" cy="6124753"/>
          </a:xfrm>
          <a:prstGeom prst="rect">
            <a:avLst/>
          </a:prstGeom>
        </p:spPr>
        <p:txBody>
          <a:bodyPr wrap="square">
            <a:spAutoFit/>
          </a:bodyPr>
          <a:lstStyle/>
          <a:p>
            <a:r>
              <a:rPr lang="en-US" sz="2200" dirty="0" smtClean="0"/>
              <a:t>Identifying subtypes of cancer in a consistent manner is a challenge in the field since sub-populations can be small and their relationships complex</a:t>
            </a:r>
          </a:p>
          <a:p>
            <a:endParaRPr lang="en-US" sz="2200" dirty="0"/>
          </a:p>
          <a:p>
            <a:r>
              <a:rPr lang="en-US" sz="2200" dirty="0" smtClean="0"/>
              <a:t>High expression level of the estrogen receptor gene (ESR1) is positively correlated with improved prognosis, given that this set of patients is likely to respond to standard therapies.</a:t>
            </a:r>
          </a:p>
          <a:p>
            <a:pPr marL="285750" indent="-285750">
              <a:buFont typeface="Arial"/>
              <a:buChar char="•"/>
            </a:pPr>
            <a:r>
              <a:rPr lang="en-US" sz="2200" dirty="0" smtClean="0"/>
              <a:t>But , there are still sub-groups of high ESR1 that do not respond well to therapy. </a:t>
            </a:r>
          </a:p>
          <a:p>
            <a:endParaRPr lang="en-US" sz="2200" dirty="0"/>
          </a:p>
          <a:p>
            <a:r>
              <a:rPr lang="en-US" sz="2200" dirty="0"/>
              <a:t>L</a:t>
            </a:r>
            <a:r>
              <a:rPr lang="en-US" sz="2200" dirty="0" smtClean="0"/>
              <a:t>ow ESR1 levels are strongly correlated with poor prognosis </a:t>
            </a:r>
          </a:p>
          <a:p>
            <a:pPr marL="285750" indent="-285750">
              <a:buFont typeface="Arial"/>
              <a:buChar char="•"/>
            </a:pPr>
            <a:r>
              <a:rPr lang="en-US" sz="2200" dirty="0" smtClean="0"/>
              <a:t>But there are patients with low ESR1 levels but high survival rates</a:t>
            </a:r>
          </a:p>
          <a:p>
            <a:endParaRPr lang="en-US" sz="2200" dirty="0" smtClean="0"/>
          </a:p>
          <a:p>
            <a:r>
              <a:rPr lang="en-US" sz="2200" dirty="0"/>
              <a:t>M</a:t>
            </a:r>
            <a:r>
              <a:rPr lang="en-US" sz="2200" dirty="0" smtClean="0"/>
              <a:t>any molecular sub-groups have been identified, </a:t>
            </a:r>
          </a:p>
          <a:p>
            <a:pPr marL="285750" indent="-285750">
              <a:buFont typeface="Arial"/>
              <a:buChar char="•"/>
            </a:pPr>
            <a:r>
              <a:rPr lang="en-US" sz="2200" dirty="0" smtClean="0"/>
              <a:t>But often difficult to identify the same sub-group in a broader setting, where data sets are generated on different platforms, on different sets of patients and at a different times, because of the noise and complexity in the data.</a:t>
            </a:r>
          </a:p>
          <a:p>
            <a:endParaRPr lang="en-US" dirty="0" smtClean="0"/>
          </a:p>
        </p:txBody>
      </p:sp>
      <p:sp>
        <p:nvSpPr>
          <p:cNvPr id="3" name="Rectangle 2"/>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639193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800" y="0"/>
            <a:ext cx="8754652" cy="7017304"/>
          </a:xfrm>
          <a:prstGeom prst="rect">
            <a:avLst/>
          </a:prstGeom>
        </p:spPr>
        <p:txBody>
          <a:bodyPr wrap="square">
            <a:spAutoFit/>
          </a:bodyPr>
          <a:lstStyle/>
          <a:p>
            <a:r>
              <a:rPr lang="en-US" sz="2400" dirty="0" smtClean="0"/>
              <a:t>Goals for Thursday’s lab (meet in basement B5 MLH):</a:t>
            </a:r>
          </a:p>
          <a:p>
            <a:endParaRPr lang="en-US" sz="1100" dirty="0"/>
          </a:p>
          <a:p>
            <a:r>
              <a:rPr lang="en-US" sz="2400" dirty="0" smtClean="0"/>
              <a:t>1.</a:t>
            </a:r>
            <a:r>
              <a:rPr lang="en-US" sz="2400" dirty="0"/>
              <a:t>)  Work with Python </a:t>
            </a:r>
            <a:r>
              <a:rPr lang="en-US" sz="2400" dirty="0" smtClean="0"/>
              <a:t>Mapper</a:t>
            </a:r>
          </a:p>
          <a:p>
            <a:endParaRPr lang="en-US" sz="1200" dirty="0"/>
          </a:p>
          <a:p>
            <a:r>
              <a:rPr lang="en-US" sz="2400" dirty="0" smtClean="0"/>
              <a:t>Note:  you must request a CLAS account unless you can run python on your own </a:t>
            </a:r>
            <a:r>
              <a:rPr lang="en-US" sz="2400" dirty="0" smtClean="0"/>
              <a:t>laptop</a:t>
            </a:r>
            <a:r>
              <a:rPr lang="en-US" sz="2400" dirty="0"/>
              <a:t>:  </a:t>
            </a:r>
            <a:r>
              <a:rPr lang="en-US" sz="2400" dirty="0">
                <a:hlinkClick r:id="rId2"/>
              </a:rPr>
              <a:t>https://</a:t>
            </a:r>
            <a:r>
              <a:rPr lang="en-US" sz="2400">
                <a:hlinkClick r:id="rId2"/>
              </a:rPr>
              <a:t>mail.divms.uiowa.edu/clas_linux</a:t>
            </a:r>
            <a:r>
              <a:rPr lang="en-US" sz="2400" smtClean="0">
                <a:hlinkClick r:id="rId2"/>
              </a:rPr>
              <a:t>/</a:t>
            </a:r>
            <a:r>
              <a:rPr lang="en-US" sz="2400" smtClean="0"/>
              <a:t> </a:t>
            </a:r>
            <a:endParaRPr lang="en-US" sz="2400" dirty="0"/>
          </a:p>
          <a:p>
            <a:endParaRPr lang="en-US" sz="2000" dirty="0"/>
          </a:p>
          <a:p>
            <a:r>
              <a:rPr lang="en-US" sz="2400" dirty="0"/>
              <a:t>2</a:t>
            </a:r>
            <a:r>
              <a:rPr lang="en-US" sz="2400" dirty="0" smtClean="0"/>
              <a:t>.) Work on creating your own code for mapper using functions found in </a:t>
            </a:r>
          </a:p>
          <a:p>
            <a:endParaRPr lang="en-US" sz="1200" dirty="0"/>
          </a:p>
          <a:p>
            <a:r>
              <a:rPr lang="en-US" sz="2400" dirty="0" smtClean="0"/>
              <a:t>        </a:t>
            </a:r>
            <a:r>
              <a:rPr lang="en-US" sz="2400" dirty="0" err="1" smtClean="0"/>
              <a:t>uploadDatatoRetc.R</a:t>
            </a:r>
            <a:r>
              <a:rPr lang="en-US" sz="2400" dirty="0" smtClean="0"/>
              <a:t>  </a:t>
            </a:r>
            <a:r>
              <a:rPr lang="en-US" sz="2400" dirty="0"/>
              <a:t>-- commands for reading data into R.</a:t>
            </a:r>
          </a:p>
          <a:p>
            <a:r>
              <a:rPr lang="en-US" sz="2400" dirty="0"/>
              <a:t>                     </a:t>
            </a:r>
            <a:r>
              <a:rPr lang="en-US" sz="2400" dirty="0" smtClean="0"/>
              <a:t>also </a:t>
            </a:r>
            <a:r>
              <a:rPr lang="en-US" sz="2400" dirty="0"/>
              <a:t>includes  commands taken from the Swirl course </a:t>
            </a:r>
          </a:p>
          <a:p>
            <a:r>
              <a:rPr lang="en-US" sz="2400" dirty="0"/>
              <a:t>                    </a:t>
            </a:r>
            <a:r>
              <a:rPr lang="en-US" sz="2400" dirty="0" smtClean="0"/>
              <a:t> </a:t>
            </a:r>
            <a:r>
              <a:rPr lang="en-US" sz="2400" dirty="0"/>
              <a:t>Manipulating data with </a:t>
            </a:r>
            <a:r>
              <a:rPr lang="en-US" sz="2400" dirty="0" err="1"/>
              <a:t>dplyr</a:t>
            </a:r>
            <a:r>
              <a:rPr lang="en-US" sz="2400" dirty="0"/>
              <a:t> - Getting and Cleaning Data.                       </a:t>
            </a:r>
          </a:p>
          <a:p>
            <a:r>
              <a:rPr lang="en-US" sz="2400" dirty="0"/>
              <a:t>                       NOTE filter commands.</a:t>
            </a:r>
          </a:p>
          <a:p>
            <a:endParaRPr lang="en-US" sz="1200" dirty="0" smtClean="0"/>
          </a:p>
          <a:p>
            <a:r>
              <a:rPr lang="en-US" sz="2400" dirty="0" smtClean="0"/>
              <a:t>Focus on reading in data and creating overlapping bins.  Remaining parts will be discussed later.</a:t>
            </a:r>
          </a:p>
          <a:p>
            <a:endParaRPr lang="en-US" sz="2000" dirty="0" smtClean="0"/>
          </a:p>
          <a:p>
            <a:r>
              <a:rPr lang="en-US" sz="2400" dirty="0"/>
              <a:t>3</a:t>
            </a:r>
            <a:r>
              <a:rPr lang="en-US" sz="2400" dirty="0" smtClean="0"/>
              <a:t>.)  Run script </a:t>
            </a:r>
            <a:r>
              <a:rPr lang="en-US" sz="2400" dirty="0" err="1" smtClean="0"/>
              <a:t>TDAmapper.r</a:t>
            </a:r>
            <a:endParaRPr lang="en-US" sz="2400" dirty="0"/>
          </a:p>
          <a:p>
            <a:endParaRPr lang="en-US" sz="2000" dirty="0" smtClean="0"/>
          </a:p>
          <a:p>
            <a:r>
              <a:rPr lang="en-US" sz="2400" dirty="0" smtClean="0"/>
              <a:t>4.)  Have fun with R.</a:t>
            </a:r>
            <a:endParaRPr lang="en-US" sz="2400" dirty="0"/>
          </a:p>
        </p:txBody>
      </p:sp>
    </p:spTree>
    <p:extLst>
      <p:ext uri="{BB962C8B-B14F-4D97-AF65-F5344CB8AC3E}">
        <p14:creationId xmlns:p14="http://schemas.microsoft.com/office/powerpoint/2010/main" val="4315667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615924"/>
          </a:xfrm>
          <a:prstGeom prst="rect">
            <a:avLst/>
          </a:prstGeom>
        </p:spPr>
      </p:pic>
      <p:sp>
        <p:nvSpPr>
          <p:cNvPr id="5" name="Rectangle 4"/>
          <p:cNvSpPr/>
          <p:nvPr/>
        </p:nvSpPr>
        <p:spPr>
          <a:xfrm>
            <a:off x="0" y="5950404"/>
            <a:ext cx="9143999" cy="646331"/>
          </a:xfrm>
          <a:prstGeom prst="rect">
            <a:avLst/>
          </a:prstGeom>
        </p:spPr>
        <p:txBody>
          <a:bodyPr wrap="square">
            <a:spAutoFit/>
          </a:bodyPr>
          <a:lstStyle/>
          <a:p>
            <a:r>
              <a:rPr lang="en-US" dirty="0" smtClean="0"/>
              <a:t>Highlighted in red are the </a:t>
            </a:r>
            <a:r>
              <a:rPr lang="en-US" dirty="0" err="1" smtClean="0"/>
              <a:t>lowERNS</a:t>
            </a:r>
            <a:r>
              <a:rPr lang="en-US" dirty="0" smtClean="0"/>
              <a:t> (top panel) and the </a:t>
            </a:r>
            <a:r>
              <a:rPr lang="en-US" dirty="0" err="1" smtClean="0"/>
              <a:t>lowERHS</a:t>
            </a:r>
            <a:r>
              <a:rPr lang="en-US" dirty="0" smtClean="0"/>
              <a:t> (bottom panel) patient sub-groups.</a:t>
            </a:r>
            <a:endParaRPr lang="en-US" dirty="0"/>
          </a:p>
        </p:txBody>
      </p:sp>
      <p:sp>
        <p:nvSpPr>
          <p:cNvPr id="6" name="Rectangle 5"/>
          <p:cNvSpPr/>
          <p:nvPr/>
        </p:nvSpPr>
        <p:spPr>
          <a:xfrm>
            <a:off x="0" y="6477486"/>
            <a:ext cx="9068869" cy="430887"/>
          </a:xfrm>
          <a:prstGeom prst="rect">
            <a:avLst/>
          </a:prstGeom>
        </p:spPr>
        <p:txBody>
          <a:bodyPr wrap="square">
            <a:spAutoFit/>
          </a:bodyPr>
          <a:lstStyle/>
          <a:p>
            <a:pPr algn="ctr"/>
            <a:r>
              <a:rPr lang="en-US" sz="2200" dirty="0" smtClean="0"/>
              <a:t>http://</a:t>
            </a:r>
            <a:r>
              <a:rPr lang="en-US" sz="2200" dirty="0" err="1" smtClean="0"/>
              <a:t>www.nature.com</a:t>
            </a:r>
            <a:r>
              <a:rPr lang="en-US" sz="2200" dirty="0" smtClean="0"/>
              <a:t>/</a:t>
            </a:r>
            <a:r>
              <a:rPr lang="en-US" sz="2200" dirty="0" err="1" smtClean="0"/>
              <a:t>srep</a:t>
            </a:r>
            <a:r>
              <a:rPr lang="en-US" sz="2200" dirty="0" smtClean="0"/>
              <a:t>/2013/130207/srep01236/full/srep01236.html</a:t>
            </a:r>
            <a:endParaRPr lang="en-US" sz="2200" dirty="0"/>
          </a:p>
        </p:txBody>
      </p:sp>
    </p:spTree>
    <p:extLst>
      <p:ext uri="{BB962C8B-B14F-4D97-AF65-F5344CB8AC3E}">
        <p14:creationId xmlns:p14="http://schemas.microsoft.com/office/powerpoint/2010/main" val="15765227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53571"/>
            <a:ext cx="9144000" cy="2329430"/>
          </a:xfrm>
          <a:prstGeom prst="rect">
            <a:avLst/>
          </a:prstGeom>
        </p:spPr>
      </p:pic>
      <p:sp>
        <p:nvSpPr>
          <p:cNvPr id="6" name="Rectangle 5"/>
          <p:cNvSpPr/>
          <p:nvPr/>
        </p:nvSpPr>
        <p:spPr>
          <a:xfrm>
            <a:off x="595760" y="2537174"/>
            <a:ext cx="6654190" cy="369332"/>
          </a:xfrm>
          <a:prstGeom prst="rect">
            <a:avLst/>
          </a:prstGeom>
        </p:spPr>
        <p:txBody>
          <a:bodyPr wrap="square">
            <a:spAutoFit/>
          </a:bodyPr>
          <a:lstStyle/>
          <a:p>
            <a:r>
              <a:rPr lang="en-US" dirty="0" smtClean="0"/>
              <a:t>http://</a:t>
            </a:r>
            <a:r>
              <a:rPr lang="en-US" dirty="0" err="1" smtClean="0"/>
              <a:t>www.pnas.org</a:t>
            </a:r>
            <a:r>
              <a:rPr lang="en-US" dirty="0" smtClean="0"/>
              <a:t>/content/early/2011/04/07/1102826108</a:t>
            </a:r>
            <a:endParaRPr lang="en-US" dirty="0"/>
          </a:p>
        </p:txBody>
      </p:sp>
    </p:spTree>
    <p:extLst>
      <p:ext uri="{BB962C8B-B14F-4D97-AF65-F5344CB8AC3E}">
        <p14:creationId xmlns:p14="http://schemas.microsoft.com/office/powerpoint/2010/main" val="22959811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DSGA decomposition of the original tumor vector into the Normal component its linear models fit onto the Healthy State Model and the Disease component vector of residuals.</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040" y="979303"/>
            <a:ext cx="701424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06704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Nicolau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Tree>
    <p:extLst>
      <p:ext uri="{BB962C8B-B14F-4D97-AF65-F5344CB8AC3E}">
        <p14:creationId xmlns:p14="http://schemas.microsoft.com/office/powerpoint/2010/main" val="28791980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PAD analysis of the NKI data.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 y="1445861"/>
            <a:ext cx="7804800" cy="482882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30160" y="6497243"/>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Nicolau</a:t>
            </a:r>
            <a:r>
              <a:rPr lang="en-GB" sz="1100" b="1" dirty="0">
                <a:latin typeface="Arial" charset="0"/>
              </a:rPr>
              <a:t>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
        <p:nvSpPr>
          <p:cNvPr id="2" name="Rectangle 1"/>
          <p:cNvSpPr/>
          <p:nvPr/>
        </p:nvSpPr>
        <p:spPr>
          <a:xfrm>
            <a:off x="5897391" y="46784"/>
            <a:ext cx="3212049" cy="4302460"/>
          </a:xfrm>
          <a:prstGeom prst="rect">
            <a:avLst/>
          </a:prstGeom>
        </p:spPr>
        <p:txBody>
          <a:bodyPr wrap="square">
            <a:spAutoFit/>
          </a:bodyPr>
          <a:lstStyle/>
          <a:p>
            <a:pPr>
              <a:lnSpc>
                <a:spcPct val="93000"/>
              </a:lnSpc>
              <a:spcBef>
                <a:spcPct val="0"/>
              </a:spcBef>
              <a:buSzPct val="45000"/>
            </a:pPr>
            <a:r>
              <a:rPr lang="en-GB" sz="1400" dirty="0" smtClean="0">
                <a:latin typeface="Arial" charset="0"/>
                <a:cs typeface="msgothic" charset="0"/>
              </a:rPr>
              <a:t>PAD analysis of the NKI data. The output has three progression arms, because </a:t>
            </a:r>
            <a:r>
              <a:rPr lang="en-GB" sz="1400" dirty="0" err="1" smtClean="0">
                <a:latin typeface="Arial" charset="0"/>
                <a:cs typeface="msgothic" charset="0"/>
              </a:rPr>
              <a:t>tumors</a:t>
            </a:r>
            <a:r>
              <a:rPr lang="en-GB" sz="1400" dirty="0" smtClean="0">
                <a:latin typeface="Arial" charset="0"/>
                <a:cs typeface="msgothic" charset="0"/>
              </a:rPr>
              <a:t> (data points) are ordered by the magnitude of deviation from normal (the HSM). Each bin is </a:t>
            </a:r>
            <a:r>
              <a:rPr lang="en-GB" sz="1400" dirty="0" err="1" smtClean="0">
                <a:latin typeface="Arial" charset="0"/>
                <a:cs typeface="msgothic" charset="0"/>
              </a:rPr>
              <a:t>colored</a:t>
            </a:r>
            <a:r>
              <a:rPr lang="en-GB" sz="1400" dirty="0" smtClean="0">
                <a:latin typeface="Arial" charset="0"/>
                <a:cs typeface="msgothic" charset="0"/>
              </a:rPr>
              <a:t> by the mean of the filter map on the points. Blue bins contain </a:t>
            </a:r>
            <a:r>
              <a:rPr lang="en-GB" sz="1400" dirty="0" err="1" smtClean="0">
                <a:latin typeface="Arial" charset="0"/>
                <a:cs typeface="msgothic" charset="0"/>
              </a:rPr>
              <a:t>tumors</a:t>
            </a:r>
            <a:r>
              <a:rPr lang="en-GB" sz="1400" dirty="0" smtClean="0">
                <a:latin typeface="Arial" charset="0"/>
                <a:cs typeface="msgothic" charset="0"/>
              </a:rPr>
              <a:t> whose total deviation from HSM is small (normal and Normal-like </a:t>
            </a:r>
            <a:r>
              <a:rPr lang="en-GB" sz="1400" dirty="0" err="1" smtClean="0">
                <a:latin typeface="Arial" charset="0"/>
                <a:cs typeface="msgothic" charset="0"/>
              </a:rPr>
              <a:t>tumors</a:t>
            </a:r>
            <a:r>
              <a:rPr lang="en-GB" sz="1400" dirty="0" smtClean="0">
                <a:latin typeface="Arial" charset="0"/>
                <a:cs typeface="msgothic" charset="0"/>
              </a:rPr>
              <a:t>). Red bins contain </a:t>
            </a:r>
            <a:r>
              <a:rPr lang="en-GB" sz="1400" dirty="0" err="1" smtClean="0">
                <a:latin typeface="Arial" charset="0"/>
                <a:cs typeface="msgothic" charset="0"/>
              </a:rPr>
              <a:t>tumors</a:t>
            </a:r>
            <a:r>
              <a:rPr lang="en-GB" sz="1400" dirty="0" smtClean="0">
                <a:latin typeface="Arial" charset="0"/>
                <a:cs typeface="msgothic" charset="0"/>
              </a:rPr>
              <a:t> whose deviation from HSM is large. </a:t>
            </a:r>
            <a:r>
              <a:rPr lang="en-GB" sz="1400" dirty="0" smtClean="0">
                <a:solidFill>
                  <a:srgbClr val="0000FF"/>
                </a:solidFill>
                <a:latin typeface="Arial" charset="0"/>
                <a:cs typeface="msgothic" charset="0"/>
              </a:rPr>
              <a:t>The image of f was subdivided into 15 intervals with 80% overlap</a:t>
            </a:r>
            <a:r>
              <a:rPr lang="en-GB" sz="1400" dirty="0" smtClean="0">
                <a:latin typeface="Arial" charset="0"/>
                <a:cs typeface="msgothic" charset="0"/>
              </a:rPr>
              <a:t>. All bins are seen (outliers included). Regions of sparse data show branching. Several bins are disconnected from the main graph. The ER− arm consists mostly of Basal </a:t>
            </a:r>
            <a:r>
              <a:rPr lang="en-GB" sz="1400" dirty="0" err="1" smtClean="0">
                <a:latin typeface="Arial" charset="0"/>
                <a:cs typeface="msgothic" charset="0"/>
              </a:rPr>
              <a:t>tumors</a:t>
            </a:r>
            <a:r>
              <a:rPr lang="en-GB" sz="1400" dirty="0" smtClean="0">
                <a:latin typeface="Arial" charset="0"/>
                <a:cs typeface="msgothic" charset="0"/>
              </a:rPr>
              <a:t>. The c-MYB+ group was chosen within the ER arm as the tightest subset, between the two sparse regions.</a:t>
            </a:r>
            <a:endParaRPr lang="en-GB" sz="1400" dirty="0">
              <a:latin typeface="Arial" charset="0"/>
              <a:cs typeface="msgothic" charset="0"/>
            </a:endParaRPr>
          </a:p>
        </p:txBody>
      </p:sp>
    </p:spTree>
    <p:extLst>
      <p:ext uri="{BB962C8B-B14F-4D97-AF65-F5344CB8AC3E}">
        <p14:creationId xmlns:p14="http://schemas.microsoft.com/office/powerpoint/2010/main" val="2990168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PAD analysis of the NKI data.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 y="1445861"/>
            <a:ext cx="7804800" cy="482882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30160" y="6497243"/>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Nicolau</a:t>
            </a:r>
            <a:r>
              <a:rPr lang="en-GB" sz="1100" b="1" dirty="0">
                <a:latin typeface="Arial" charset="0"/>
              </a:rPr>
              <a:t> M et al. PNAS 2011;108:7265-7270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©2011 by National Academy of Sciences</a:t>
            </a:r>
          </a:p>
        </p:txBody>
      </p:sp>
      <p:sp>
        <p:nvSpPr>
          <p:cNvPr id="2" name="Rectangle 1"/>
          <p:cNvSpPr/>
          <p:nvPr/>
        </p:nvSpPr>
        <p:spPr>
          <a:xfrm>
            <a:off x="5897391" y="46784"/>
            <a:ext cx="3212049" cy="4302460"/>
          </a:xfrm>
          <a:prstGeom prst="rect">
            <a:avLst/>
          </a:prstGeom>
        </p:spPr>
        <p:txBody>
          <a:bodyPr wrap="square">
            <a:spAutoFit/>
          </a:bodyPr>
          <a:lstStyle/>
          <a:p>
            <a:pPr>
              <a:lnSpc>
                <a:spcPct val="93000"/>
              </a:lnSpc>
              <a:spcBef>
                <a:spcPct val="0"/>
              </a:spcBef>
              <a:buSzPct val="45000"/>
            </a:pPr>
            <a:r>
              <a:rPr lang="en-GB" sz="1400" dirty="0" smtClean="0">
                <a:latin typeface="Arial" charset="0"/>
                <a:cs typeface="msgothic" charset="0"/>
              </a:rPr>
              <a:t>PAD analysis of the NKI data. The output has three progression arms, because </a:t>
            </a:r>
            <a:r>
              <a:rPr lang="en-GB" sz="1400" dirty="0" err="1" smtClean="0">
                <a:latin typeface="Arial" charset="0"/>
                <a:cs typeface="msgothic" charset="0"/>
              </a:rPr>
              <a:t>tumors</a:t>
            </a:r>
            <a:r>
              <a:rPr lang="en-GB" sz="1400" dirty="0" smtClean="0">
                <a:latin typeface="Arial" charset="0"/>
                <a:cs typeface="msgothic" charset="0"/>
              </a:rPr>
              <a:t> (data points) are ordered by the magnitude of deviation from normal (the HSM). Each bin is </a:t>
            </a:r>
            <a:r>
              <a:rPr lang="en-GB" sz="1400" dirty="0" err="1" smtClean="0">
                <a:latin typeface="Arial" charset="0"/>
                <a:cs typeface="msgothic" charset="0"/>
              </a:rPr>
              <a:t>colored</a:t>
            </a:r>
            <a:r>
              <a:rPr lang="en-GB" sz="1400" dirty="0" smtClean="0">
                <a:latin typeface="Arial" charset="0"/>
                <a:cs typeface="msgothic" charset="0"/>
              </a:rPr>
              <a:t> by the mean of the filter map on the points. Blue bins contain </a:t>
            </a:r>
            <a:r>
              <a:rPr lang="en-GB" sz="1400" dirty="0" err="1" smtClean="0">
                <a:latin typeface="Arial" charset="0"/>
                <a:cs typeface="msgothic" charset="0"/>
              </a:rPr>
              <a:t>tumors</a:t>
            </a:r>
            <a:r>
              <a:rPr lang="en-GB" sz="1400" dirty="0" smtClean="0">
                <a:latin typeface="Arial" charset="0"/>
                <a:cs typeface="msgothic" charset="0"/>
              </a:rPr>
              <a:t> whose total deviation from HSM is small (normal and Normal-like </a:t>
            </a:r>
            <a:r>
              <a:rPr lang="en-GB" sz="1400" dirty="0" err="1" smtClean="0">
                <a:latin typeface="Arial" charset="0"/>
                <a:cs typeface="msgothic" charset="0"/>
              </a:rPr>
              <a:t>tumors</a:t>
            </a:r>
            <a:r>
              <a:rPr lang="en-GB" sz="1400" dirty="0" smtClean="0">
                <a:latin typeface="Arial" charset="0"/>
                <a:cs typeface="msgothic" charset="0"/>
              </a:rPr>
              <a:t>). Red bins contain </a:t>
            </a:r>
            <a:r>
              <a:rPr lang="en-GB" sz="1400" dirty="0" err="1" smtClean="0">
                <a:latin typeface="Arial" charset="0"/>
                <a:cs typeface="msgothic" charset="0"/>
              </a:rPr>
              <a:t>tumors</a:t>
            </a:r>
            <a:r>
              <a:rPr lang="en-GB" sz="1400" dirty="0" smtClean="0">
                <a:latin typeface="Arial" charset="0"/>
                <a:cs typeface="msgothic" charset="0"/>
              </a:rPr>
              <a:t> whose deviation from HSM is large. </a:t>
            </a:r>
            <a:r>
              <a:rPr lang="en-GB" sz="1400" dirty="0" smtClean="0">
                <a:solidFill>
                  <a:srgbClr val="0000FF"/>
                </a:solidFill>
                <a:latin typeface="Arial" charset="0"/>
                <a:cs typeface="msgothic" charset="0"/>
              </a:rPr>
              <a:t>The image of f was subdivided into 15 intervals with 80% overlap</a:t>
            </a:r>
            <a:r>
              <a:rPr lang="en-GB" sz="1400" dirty="0" smtClean="0">
                <a:latin typeface="Arial" charset="0"/>
                <a:cs typeface="msgothic" charset="0"/>
              </a:rPr>
              <a:t>. All bins are seen (outliers included). Regions of sparse data show branching. Several bins are disconnected from the main graph. The ER− arm consists mostly of Basal </a:t>
            </a:r>
            <a:r>
              <a:rPr lang="en-GB" sz="1400" dirty="0" err="1" smtClean="0">
                <a:latin typeface="Arial" charset="0"/>
                <a:cs typeface="msgothic" charset="0"/>
              </a:rPr>
              <a:t>tumors</a:t>
            </a:r>
            <a:r>
              <a:rPr lang="en-GB" sz="1400" dirty="0" smtClean="0">
                <a:latin typeface="Arial" charset="0"/>
                <a:cs typeface="msgothic" charset="0"/>
              </a:rPr>
              <a:t>. The c-MYB+ group was chosen within the ER arm as the tightest subset, between the two sparse regions.</a:t>
            </a:r>
            <a:endParaRPr lang="en-GB" sz="1400" dirty="0">
              <a:latin typeface="Arial" charset="0"/>
              <a:cs typeface="msgothic" charset="0"/>
            </a:endParaRPr>
          </a:p>
        </p:txBody>
      </p:sp>
    </p:spTree>
    <p:extLst>
      <p:ext uri="{BB962C8B-B14F-4D97-AF65-F5344CB8AC3E}">
        <p14:creationId xmlns:p14="http://schemas.microsoft.com/office/powerpoint/2010/main" val="35948214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55" y="120471"/>
            <a:ext cx="8613648" cy="4143165"/>
          </a:xfrm>
          <a:prstGeom prst="rect">
            <a:avLst/>
          </a:prstGeom>
        </p:spPr>
      </p:pic>
      <p:pic>
        <p:nvPicPr>
          <p:cNvPr id="3" name="Picture 2"/>
          <p:cNvPicPr>
            <a:picLocks noChangeAspect="1"/>
          </p:cNvPicPr>
          <p:nvPr/>
        </p:nvPicPr>
        <p:blipFill>
          <a:blip r:embed="rId3"/>
          <a:stretch>
            <a:fillRect/>
          </a:stretch>
        </p:blipFill>
        <p:spPr>
          <a:xfrm>
            <a:off x="788107" y="4527233"/>
            <a:ext cx="7324344" cy="2113851"/>
          </a:xfrm>
          <a:prstGeom prst="rect">
            <a:avLst/>
          </a:prstGeom>
        </p:spPr>
      </p:pic>
    </p:spTree>
    <p:extLst>
      <p:ext uri="{BB962C8B-B14F-4D97-AF65-F5344CB8AC3E}">
        <p14:creationId xmlns:p14="http://schemas.microsoft.com/office/powerpoint/2010/main" val="31188038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95702"/>
            <a:ext cx="8974667" cy="369332"/>
          </a:xfrm>
          <a:prstGeom prst="rect">
            <a:avLst/>
          </a:prstGeom>
        </p:spPr>
        <p:txBody>
          <a:bodyPr wrap="square">
            <a:spAutoFit/>
          </a:bodyPr>
          <a:lstStyle/>
          <a:p>
            <a:r>
              <a:rPr lang="en-US" dirty="0" smtClean="0"/>
              <a:t>http://</a:t>
            </a:r>
            <a:r>
              <a:rPr lang="en-US" dirty="0" err="1" smtClean="0"/>
              <a:t>scitation.aip.org</a:t>
            </a:r>
            <a:r>
              <a:rPr lang="en-US" dirty="0" smtClean="0"/>
              <a:t>/content/</a:t>
            </a:r>
            <a:r>
              <a:rPr lang="en-US" dirty="0" err="1" smtClean="0"/>
              <a:t>aip</a:t>
            </a:r>
            <a:r>
              <a:rPr lang="en-US" dirty="0" smtClean="0"/>
              <a:t>/journal/</a:t>
            </a:r>
            <a:r>
              <a:rPr lang="en-US" dirty="0" err="1" smtClean="0"/>
              <a:t>jcp</a:t>
            </a:r>
            <a:r>
              <a:rPr lang="en-US" dirty="0" smtClean="0"/>
              <a:t>/130/14/10.1063/1.3103496</a:t>
            </a:r>
            <a:endParaRPr lang="en-US" dirty="0"/>
          </a:p>
        </p:txBody>
      </p:sp>
      <p:pic>
        <p:nvPicPr>
          <p:cNvPr id="5" name="Picture 4"/>
          <p:cNvPicPr>
            <a:picLocks noChangeAspect="1"/>
          </p:cNvPicPr>
          <p:nvPr/>
        </p:nvPicPr>
        <p:blipFill rotWithShape="1">
          <a:blip r:embed="rId2"/>
          <a:srcRect t="1" b="43174"/>
          <a:stretch/>
        </p:blipFill>
        <p:spPr>
          <a:xfrm>
            <a:off x="406401" y="3269899"/>
            <a:ext cx="3758184" cy="3136392"/>
          </a:xfrm>
          <a:prstGeom prst="rect">
            <a:avLst/>
          </a:prstGeom>
        </p:spPr>
      </p:pic>
      <p:pic>
        <p:nvPicPr>
          <p:cNvPr id="2" name="Picture 1"/>
          <p:cNvPicPr>
            <a:picLocks noChangeAspect="1"/>
          </p:cNvPicPr>
          <p:nvPr/>
        </p:nvPicPr>
        <p:blipFill>
          <a:blip r:embed="rId3"/>
          <a:stretch>
            <a:fillRect/>
          </a:stretch>
        </p:blipFill>
        <p:spPr>
          <a:xfrm>
            <a:off x="0" y="18193"/>
            <a:ext cx="9144000" cy="3217040"/>
          </a:xfrm>
          <a:prstGeom prst="rect">
            <a:avLst/>
          </a:prstGeom>
        </p:spPr>
      </p:pic>
      <p:pic>
        <p:nvPicPr>
          <p:cNvPr id="6" name="Picture 5"/>
          <p:cNvPicPr>
            <a:picLocks noChangeAspect="1"/>
          </p:cNvPicPr>
          <p:nvPr/>
        </p:nvPicPr>
        <p:blipFill rotWithShape="1">
          <a:blip r:embed="rId2"/>
          <a:srcRect t="64666" b="3344"/>
          <a:stretch/>
        </p:blipFill>
        <p:spPr>
          <a:xfrm>
            <a:off x="4909648" y="3958338"/>
            <a:ext cx="3758184" cy="1764792"/>
          </a:xfrm>
          <a:prstGeom prst="rect">
            <a:avLst/>
          </a:prstGeom>
        </p:spPr>
      </p:pic>
    </p:spTree>
    <p:extLst>
      <p:ext uri="{BB962C8B-B14F-4D97-AF65-F5344CB8AC3E}">
        <p14:creationId xmlns:p14="http://schemas.microsoft.com/office/powerpoint/2010/main" val="27997893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0" y="147308"/>
            <a:ext cx="8940799" cy="3440942"/>
          </a:xfrm>
          <a:prstGeom prst="rect">
            <a:avLst/>
          </a:prstGeom>
        </p:spPr>
        <p:txBody>
          <a:bodyPr wrap="square">
            <a:spAutoFit/>
          </a:bodyPr>
          <a:lstStyle/>
          <a:p>
            <a:r>
              <a:rPr lang="en-US" sz="3200" dirty="0" smtClean="0"/>
              <a:t>Data:  Contact maps from 2,800 Serial Replica Exchange Molecular Dynamics (SREMD) simulations </a:t>
            </a:r>
            <a:r>
              <a:rPr lang="en-US" sz="3200" dirty="0"/>
              <a:t>of the GCAA </a:t>
            </a:r>
            <a:r>
              <a:rPr lang="en-US" sz="3200" dirty="0" err="1" smtClean="0"/>
              <a:t>tetraloop</a:t>
            </a:r>
            <a:r>
              <a:rPr lang="en-US" sz="3200" baseline="30000" dirty="0" smtClean="0"/>
              <a:t> </a:t>
            </a:r>
            <a:r>
              <a:rPr lang="en-US" sz="3200" dirty="0" smtClean="0"/>
              <a:t>on </a:t>
            </a:r>
            <a:r>
              <a:rPr lang="en-US" sz="3200" dirty="0"/>
              <a:t>the </a:t>
            </a:r>
            <a:r>
              <a:rPr lang="en-US" sz="3200" dirty="0" err="1"/>
              <a:t>Folding@home</a:t>
            </a:r>
            <a:r>
              <a:rPr lang="en-US" sz="3200" dirty="0"/>
              <a:t> distributed computing platform. </a:t>
            </a:r>
            <a:endParaRPr lang="en-US" sz="3200" dirty="0" smtClean="0"/>
          </a:p>
          <a:p>
            <a:pPr>
              <a:lnSpc>
                <a:spcPct val="80000"/>
              </a:lnSpc>
            </a:pPr>
            <a:endParaRPr lang="en-US" sz="3200" dirty="0"/>
          </a:p>
          <a:p>
            <a:pPr marL="457200" indent="-457200">
              <a:buFont typeface="Arial"/>
              <a:buChar char="•"/>
            </a:pPr>
            <a:r>
              <a:rPr lang="en-US" sz="3200" dirty="0"/>
              <a:t>760 trajectories with a complete unfolding </a:t>
            </a:r>
            <a:r>
              <a:rPr lang="en-US" sz="3200" dirty="0" smtClean="0"/>
              <a:t>event</a:t>
            </a:r>
          </a:p>
          <a:p>
            <a:pPr marL="457200" indent="-457200">
              <a:buFont typeface="Arial"/>
              <a:buChar char="•"/>
            </a:pPr>
            <a:r>
              <a:rPr lang="en-US" sz="3200" dirty="0" smtClean="0"/>
              <a:t>550 </a:t>
            </a:r>
            <a:r>
              <a:rPr lang="en-US" sz="3200" dirty="0"/>
              <a:t>trajectories with a complete refolding event.</a:t>
            </a:r>
          </a:p>
        </p:txBody>
      </p:sp>
      <p:pic>
        <p:nvPicPr>
          <p:cNvPr id="3" name="Picture 2"/>
          <p:cNvPicPr>
            <a:picLocks noChangeAspect="1"/>
          </p:cNvPicPr>
          <p:nvPr/>
        </p:nvPicPr>
        <p:blipFill rotWithShape="1">
          <a:blip r:embed="rId2"/>
          <a:srcRect t="64666" b="3344"/>
          <a:stretch/>
        </p:blipFill>
        <p:spPr>
          <a:xfrm>
            <a:off x="4909648" y="3755142"/>
            <a:ext cx="3758184" cy="1764792"/>
          </a:xfrm>
          <a:prstGeom prst="rect">
            <a:avLst/>
          </a:prstGeom>
        </p:spPr>
      </p:pic>
      <p:sp>
        <p:nvSpPr>
          <p:cNvPr id="4" name="TextBox 3"/>
          <p:cNvSpPr txBox="1"/>
          <p:nvPr/>
        </p:nvSpPr>
        <p:spPr>
          <a:xfrm>
            <a:off x="321736" y="3755142"/>
            <a:ext cx="3640667" cy="2554545"/>
          </a:xfrm>
          <a:prstGeom prst="rect">
            <a:avLst/>
          </a:prstGeom>
          <a:solidFill>
            <a:schemeClr val="accent6">
              <a:lumMod val="20000"/>
              <a:lumOff val="80000"/>
            </a:schemeClr>
          </a:solidFill>
        </p:spPr>
        <p:txBody>
          <a:bodyPr wrap="square" rtlCol="0">
            <a:spAutoFit/>
          </a:bodyPr>
          <a:lstStyle/>
          <a:p>
            <a:r>
              <a:rPr lang="en-US" sz="3200" dirty="0" smtClean="0"/>
              <a:t>Goal:  To determine secondary structure pathways between folded and unfolded state</a:t>
            </a:r>
            <a:endParaRPr lang="en-US" sz="3200" dirty="0"/>
          </a:p>
        </p:txBody>
      </p:sp>
    </p:spTree>
    <p:extLst>
      <p:ext uri="{BB962C8B-B14F-4D97-AF65-F5344CB8AC3E}">
        <p14:creationId xmlns:p14="http://schemas.microsoft.com/office/powerpoint/2010/main" val="405731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4507" b="-28"/>
          <a:stretch/>
        </p:blipFill>
        <p:spPr>
          <a:xfrm>
            <a:off x="0" y="1700120"/>
            <a:ext cx="9144000" cy="3099816"/>
          </a:xfrm>
          <a:prstGeom prst="rect">
            <a:avLst/>
          </a:prstGeom>
        </p:spPr>
      </p:pic>
      <p:sp>
        <p:nvSpPr>
          <p:cNvPr id="5" name="TextBox 4"/>
          <p:cNvSpPr txBox="1"/>
          <p:nvPr/>
        </p:nvSpPr>
        <p:spPr>
          <a:xfrm>
            <a:off x="152400" y="152402"/>
            <a:ext cx="8923868" cy="2062103"/>
          </a:xfrm>
          <a:prstGeom prst="rect">
            <a:avLst/>
          </a:prstGeom>
          <a:noFill/>
        </p:spPr>
        <p:txBody>
          <a:bodyPr wrap="square" rtlCol="0">
            <a:spAutoFit/>
          </a:bodyPr>
          <a:lstStyle/>
          <a:p>
            <a:r>
              <a:rPr lang="en-US" sz="3200" dirty="0" smtClean="0"/>
              <a:t>Problem:  Many more folded and unfolded conformations than intermediate conformations</a:t>
            </a:r>
          </a:p>
          <a:p>
            <a:r>
              <a:rPr lang="en-US" sz="3200" dirty="0" smtClean="0">
                <a:solidFill>
                  <a:srgbClr val="FF0000"/>
                </a:solidFill>
              </a:rPr>
              <a:t>How to distinguish intermediate conformations from noise?</a:t>
            </a:r>
            <a:endParaRPr lang="en-US" sz="3200" dirty="0">
              <a:solidFill>
                <a:srgbClr val="FF0000"/>
              </a:solidFill>
            </a:endParaRPr>
          </a:p>
        </p:txBody>
      </p:sp>
      <p:sp>
        <p:nvSpPr>
          <p:cNvPr id="8" name="TextBox 7"/>
          <p:cNvSpPr txBox="1"/>
          <p:nvPr/>
        </p:nvSpPr>
        <p:spPr>
          <a:xfrm>
            <a:off x="0" y="4381213"/>
            <a:ext cx="7569200" cy="1800493"/>
          </a:xfrm>
          <a:prstGeom prst="rect">
            <a:avLst/>
          </a:prstGeom>
          <a:solidFill>
            <a:schemeClr val="bg1"/>
          </a:solidFill>
        </p:spPr>
        <p:txBody>
          <a:bodyPr wrap="square" rtlCol="0">
            <a:spAutoFit/>
          </a:bodyPr>
          <a:lstStyle/>
          <a:p>
            <a:r>
              <a:rPr lang="en-US" sz="3200" dirty="0" smtClean="0"/>
              <a:t> Solution</a:t>
            </a:r>
          </a:p>
          <a:p>
            <a:endParaRPr lang="en-US" sz="800" dirty="0" smtClean="0"/>
          </a:p>
          <a:p>
            <a:r>
              <a:rPr lang="en-US" sz="3200" dirty="0" smtClean="0"/>
              <a:t> Choose  f: space of conformations  </a:t>
            </a:r>
            <a:r>
              <a:rPr lang="en-US" sz="3200" dirty="0" smtClean="0">
                <a:sym typeface="Wingdings"/>
              </a:rPr>
              <a:t>  R</a:t>
            </a:r>
          </a:p>
          <a:p>
            <a:pPr>
              <a:lnSpc>
                <a:spcPct val="50000"/>
              </a:lnSpc>
            </a:pPr>
            <a:endParaRPr lang="en-US" sz="1400" dirty="0" smtClean="0">
              <a:sym typeface="Wingdings"/>
            </a:endParaRPr>
          </a:p>
          <a:p>
            <a:pPr algn="r"/>
            <a:r>
              <a:rPr lang="en-US" sz="3200" dirty="0" smtClean="0">
                <a:sym typeface="Wingdings"/>
              </a:rPr>
              <a:t> f(conformation) = density</a:t>
            </a:r>
            <a:endParaRPr lang="en-US" sz="3200" dirty="0" smtClean="0"/>
          </a:p>
        </p:txBody>
      </p:sp>
    </p:spTree>
    <p:extLst>
      <p:ext uri="{BB962C8B-B14F-4D97-AF65-F5344CB8AC3E}">
        <p14:creationId xmlns:p14="http://schemas.microsoft.com/office/powerpoint/2010/main" val="32155160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4290913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49466"/>
          <a:stretch/>
        </p:blipFill>
        <p:spPr>
          <a:xfrm>
            <a:off x="3900158" y="548709"/>
            <a:ext cx="5226152" cy="2869511"/>
          </a:xfrm>
          <a:prstGeom prst="rect">
            <a:avLst/>
          </a:prstGeom>
        </p:spPr>
      </p:pic>
      <p:pic>
        <p:nvPicPr>
          <p:cNvPr id="3" name="Picture 2"/>
          <p:cNvPicPr>
            <a:picLocks noChangeAspect="1"/>
          </p:cNvPicPr>
          <p:nvPr/>
        </p:nvPicPr>
        <p:blipFill>
          <a:blip r:embed="rId3"/>
          <a:stretch>
            <a:fillRect/>
          </a:stretch>
        </p:blipFill>
        <p:spPr>
          <a:xfrm>
            <a:off x="-7466" y="0"/>
            <a:ext cx="3964021" cy="6858000"/>
          </a:xfrm>
          <a:prstGeom prst="rect">
            <a:avLst/>
          </a:prstGeom>
        </p:spPr>
      </p:pic>
      <p:pic>
        <p:nvPicPr>
          <p:cNvPr id="2" name="Picture 1"/>
          <p:cNvPicPr>
            <a:picLocks noChangeAspect="1"/>
          </p:cNvPicPr>
          <p:nvPr/>
        </p:nvPicPr>
        <p:blipFill>
          <a:blip r:embed="rId4"/>
          <a:stretch>
            <a:fillRect/>
          </a:stretch>
        </p:blipFill>
        <p:spPr>
          <a:xfrm>
            <a:off x="3617320" y="4755697"/>
            <a:ext cx="5526680" cy="1911095"/>
          </a:xfrm>
          <a:prstGeom prst="rect">
            <a:avLst/>
          </a:prstGeom>
        </p:spPr>
      </p:pic>
      <p:sp>
        <p:nvSpPr>
          <p:cNvPr id="4" name="Rectangle 3"/>
          <p:cNvSpPr/>
          <p:nvPr/>
        </p:nvSpPr>
        <p:spPr>
          <a:xfrm>
            <a:off x="4342964" y="3668018"/>
            <a:ext cx="4572000" cy="923330"/>
          </a:xfrm>
          <a:prstGeom prst="rect">
            <a:avLst/>
          </a:prstGeom>
          <a:solidFill>
            <a:schemeClr val="accent6">
              <a:lumMod val="20000"/>
              <a:lumOff val="80000"/>
            </a:schemeClr>
          </a:solidFill>
        </p:spPr>
        <p:txBody>
          <a:bodyPr>
            <a:spAutoFit/>
          </a:bodyPr>
          <a:lstStyle/>
          <a:p>
            <a:r>
              <a:rPr lang="en-US" dirty="0" smtClean="0"/>
              <a:t>See also mappersummary2a.pdf </a:t>
            </a:r>
            <a:r>
              <a:rPr lang="en-US" dirty="0"/>
              <a:t>- A quick introduction to Mapper for </a:t>
            </a:r>
            <a:r>
              <a:rPr lang="en-US" dirty="0" err="1"/>
              <a:t>linux</a:t>
            </a:r>
            <a:r>
              <a:rPr lang="en-US" dirty="0"/>
              <a:t> computers in B5 </a:t>
            </a:r>
            <a:r>
              <a:rPr lang="en-US" dirty="0" smtClean="0"/>
              <a:t>MLH</a:t>
            </a:r>
          </a:p>
        </p:txBody>
      </p:sp>
      <p:sp>
        <p:nvSpPr>
          <p:cNvPr id="5" name="Rectangle 4"/>
          <p:cNvSpPr/>
          <p:nvPr/>
        </p:nvSpPr>
        <p:spPr>
          <a:xfrm>
            <a:off x="4498288" y="145102"/>
            <a:ext cx="4498572" cy="369332"/>
          </a:xfrm>
          <a:prstGeom prst="rect">
            <a:avLst/>
          </a:prstGeom>
        </p:spPr>
        <p:txBody>
          <a:bodyPr wrap="none">
            <a:spAutoFit/>
          </a:bodyPr>
          <a:lstStyle/>
          <a:p>
            <a:r>
              <a:rPr lang="en-US" dirty="0" smtClean="0"/>
              <a:t>Python Mapper:  http</a:t>
            </a:r>
            <a:r>
              <a:rPr lang="en-US" dirty="0"/>
              <a:t>://</a:t>
            </a:r>
            <a:r>
              <a:rPr lang="en-US" dirty="0" err="1"/>
              <a:t>danifold.net</a:t>
            </a:r>
            <a:r>
              <a:rPr lang="en-US" dirty="0"/>
              <a:t>/mapper/</a:t>
            </a:r>
          </a:p>
        </p:txBody>
      </p:sp>
    </p:spTree>
    <p:extLst>
      <p:ext uri="{BB962C8B-B14F-4D97-AF65-F5344CB8AC3E}">
        <p14:creationId xmlns:p14="http://schemas.microsoft.com/office/powerpoint/2010/main" val="36674193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256635"/>
            <a:ext cx="9144000" cy="527538"/>
          </a:xfrm>
          <a:prstGeom prst="rect">
            <a:avLst/>
          </a:prstGeom>
        </p:spPr>
      </p:pic>
      <p:pic>
        <p:nvPicPr>
          <p:cNvPr id="4" name="Picture 3"/>
          <p:cNvPicPr>
            <a:picLocks noChangeAspect="1"/>
          </p:cNvPicPr>
          <p:nvPr/>
        </p:nvPicPr>
        <p:blipFill>
          <a:blip r:embed="rId3"/>
          <a:stretch>
            <a:fillRect/>
          </a:stretch>
        </p:blipFill>
        <p:spPr>
          <a:xfrm>
            <a:off x="2159004" y="4969944"/>
            <a:ext cx="4708284" cy="561848"/>
          </a:xfrm>
          <a:prstGeom prst="rect">
            <a:avLst/>
          </a:prstGeom>
        </p:spPr>
      </p:pic>
      <p:pic>
        <p:nvPicPr>
          <p:cNvPr id="5" name="Picture 4"/>
          <p:cNvPicPr>
            <a:picLocks noChangeAspect="1"/>
          </p:cNvPicPr>
          <p:nvPr/>
        </p:nvPicPr>
        <p:blipFill>
          <a:blip r:embed="rId4"/>
          <a:stretch>
            <a:fillRect/>
          </a:stretch>
        </p:blipFill>
        <p:spPr>
          <a:xfrm>
            <a:off x="228602" y="241307"/>
            <a:ext cx="5626100" cy="584200"/>
          </a:xfrm>
          <a:prstGeom prst="rect">
            <a:avLst/>
          </a:prstGeom>
        </p:spPr>
      </p:pic>
      <p:pic>
        <p:nvPicPr>
          <p:cNvPr id="6" name="Picture 5"/>
          <p:cNvPicPr>
            <a:picLocks noChangeAspect="1"/>
          </p:cNvPicPr>
          <p:nvPr/>
        </p:nvPicPr>
        <p:blipFill>
          <a:blip r:embed="rId5"/>
          <a:stretch>
            <a:fillRect/>
          </a:stretch>
        </p:blipFill>
        <p:spPr>
          <a:xfrm>
            <a:off x="1028700" y="791641"/>
            <a:ext cx="7073900" cy="2197100"/>
          </a:xfrm>
          <a:prstGeom prst="rect">
            <a:avLst/>
          </a:prstGeom>
        </p:spPr>
      </p:pic>
      <p:pic>
        <p:nvPicPr>
          <p:cNvPr id="7" name="Picture 6"/>
          <p:cNvPicPr>
            <a:picLocks noChangeAspect="1"/>
          </p:cNvPicPr>
          <p:nvPr/>
        </p:nvPicPr>
        <p:blipFill>
          <a:blip r:embed="rId6"/>
          <a:stretch>
            <a:fillRect/>
          </a:stretch>
        </p:blipFill>
        <p:spPr>
          <a:xfrm>
            <a:off x="2324100" y="3268126"/>
            <a:ext cx="4483100" cy="1054100"/>
          </a:xfrm>
          <a:prstGeom prst="rect">
            <a:avLst/>
          </a:prstGeom>
        </p:spPr>
      </p:pic>
      <p:sp>
        <p:nvSpPr>
          <p:cNvPr id="8" name="TextBox 7"/>
          <p:cNvSpPr txBox="1"/>
          <p:nvPr/>
        </p:nvSpPr>
        <p:spPr>
          <a:xfrm>
            <a:off x="186275" y="5977477"/>
            <a:ext cx="5110293" cy="584776"/>
          </a:xfrm>
          <a:prstGeom prst="rect">
            <a:avLst/>
          </a:prstGeom>
          <a:noFill/>
        </p:spPr>
        <p:txBody>
          <a:bodyPr wrap="none" rtlCol="0">
            <a:spAutoFit/>
          </a:bodyPr>
          <a:lstStyle/>
          <a:p>
            <a:r>
              <a:rPr lang="en-US" sz="3200" dirty="0" smtClean="0"/>
              <a:t>Distance = Hamming distance</a:t>
            </a:r>
          </a:p>
        </p:txBody>
      </p:sp>
    </p:spTree>
    <p:extLst>
      <p:ext uri="{BB962C8B-B14F-4D97-AF65-F5344CB8AC3E}">
        <p14:creationId xmlns:p14="http://schemas.microsoft.com/office/powerpoint/2010/main" val="3554421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3" y="0"/>
            <a:ext cx="8295485" cy="6858000"/>
          </a:xfrm>
          <a:prstGeom prst="rect">
            <a:avLst/>
          </a:prstGeom>
        </p:spPr>
      </p:pic>
      <p:sp>
        <p:nvSpPr>
          <p:cNvPr id="3" name="Rectangle 2"/>
          <p:cNvSpPr/>
          <p:nvPr/>
        </p:nvSpPr>
        <p:spPr>
          <a:xfrm>
            <a:off x="4724404" y="4958603"/>
            <a:ext cx="4555066" cy="1708160"/>
          </a:xfrm>
          <a:prstGeom prst="rect">
            <a:avLst/>
          </a:prstGeom>
        </p:spPr>
        <p:txBody>
          <a:bodyPr wrap="square">
            <a:spAutoFit/>
          </a:bodyPr>
          <a:lstStyle/>
          <a:p>
            <a:r>
              <a:rPr lang="en-US" sz="3200" dirty="0" smtClean="0"/>
              <a:t>550 trajectories with a complete refolding event</a:t>
            </a:r>
          </a:p>
          <a:p>
            <a:endParaRPr lang="en-US" sz="900" dirty="0"/>
          </a:p>
          <a:p>
            <a:r>
              <a:rPr lang="en-US" sz="3200" dirty="0" smtClean="0"/>
              <a:t>2952 configurations</a:t>
            </a:r>
            <a:endParaRPr lang="en-US" sz="3200" dirty="0"/>
          </a:p>
        </p:txBody>
      </p:sp>
    </p:spTree>
    <p:extLst>
      <p:ext uri="{BB962C8B-B14F-4D97-AF65-F5344CB8AC3E}">
        <p14:creationId xmlns:p14="http://schemas.microsoft.com/office/powerpoint/2010/main" val="27420183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765962"/>
          </a:xfrm>
          <a:prstGeom prst="rect">
            <a:avLst/>
          </a:prstGeom>
        </p:spPr>
      </p:pic>
    </p:spTree>
    <p:extLst>
      <p:ext uri="{BB962C8B-B14F-4D97-AF65-F5344CB8AC3E}">
        <p14:creationId xmlns:p14="http://schemas.microsoft.com/office/powerpoint/2010/main" val="16870824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5749"/>
            <a:ext cx="9144000" cy="4104721"/>
          </a:xfrm>
          <a:prstGeom prst="rect">
            <a:avLst/>
          </a:prstGeom>
        </p:spPr>
      </p:pic>
      <p:sp>
        <p:nvSpPr>
          <p:cNvPr id="3" name="Rectangle 2"/>
          <p:cNvSpPr/>
          <p:nvPr/>
        </p:nvSpPr>
        <p:spPr>
          <a:xfrm>
            <a:off x="2404537" y="4438650"/>
            <a:ext cx="4555066" cy="1708160"/>
          </a:xfrm>
          <a:prstGeom prst="rect">
            <a:avLst/>
          </a:prstGeom>
        </p:spPr>
        <p:txBody>
          <a:bodyPr wrap="square">
            <a:spAutoFit/>
          </a:bodyPr>
          <a:lstStyle/>
          <a:p>
            <a:r>
              <a:rPr lang="en-US" sz="3200" dirty="0" smtClean="0"/>
              <a:t>760 trajectories with a complete </a:t>
            </a:r>
            <a:r>
              <a:rPr lang="en-US" sz="3200" dirty="0" smtClean="0"/>
              <a:t>un</a:t>
            </a:r>
            <a:r>
              <a:rPr lang="en-US" sz="3200" dirty="0" smtClean="0"/>
              <a:t>folding </a:t>
            </a:r>
            <a:r>
              <a:rPr lang="en-US" sz="3200" dirty="0" smtClean="0"/>
              <a:t>event</a:t>
            </a:r>
          </a:p>
          <a:p>
            <a:endParaRPr lang="en-US" sz="900" dirty="0"/>
          </a:p>
          <a:p>
            <a:r>
              <a:rPr lang="en-US" sz="3200" dirty="0" smtClean="0"/>
              <a:t>4330 configurations</a:t>
            </a:r>
            <a:endParaRPr lang="en-US" sz="3200" dirty="0"/>
          </a:p>
        </p:txBody>
      </p:sp>
    </p:spTree>
    <p:extLst>
      <p:ext uri="{BB962C8B-B14F-4D97-AF65-F5344CB8AC3E}">
        <p14:creationId xmlns:p14="http://schemas.microsoft.com/office/powerpoint/2010/main" val="2683985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E2F0D9"/>
        </a:solidFill>
      </a:spPr>
      <a:bodyPr wrap="square" rtlCol="0">
        <a:sp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TotalTime>
  <Words>4322</Words>
  <Application>Microsoft Office PowerPoint</Application>
  <PresentationFormat>On-screen Show (4:3)</PresentationFormat>
  <Paragraphs>455</Paragraphs>
  <Slides>93</Slides>
  <Notes>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MS PGothic</vt:lpstr>
      <vt:lpstr>Arial</vt:lpstr>
      <vt:lpstr>Calibri</vt:lpstr>
      <vt:lpstr>Calibri Light</vt:lpstr>
      <vt:lpstr>Linux Libertine</vt:lpstr>
      <vt:lpstr>msgothic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The University of Iowa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Darcy, Isabel K</dc:creator>
  <cp:keywords/>
  <dc:description/>
  <cp:lastModifiedBy>Darcy, Isabel K</cp:lastModifiedBy>
  <cp:revision>28</cp:revision>
  <dcterms:created xsi:type="dcterms:W3CDTF">2017-01-17T19:31:54Z</dcterms:created>
  <dcterms:modified xsi:type="dcterms:W3CDTF">2017-01-24T15:15:47Z</dcterms:modified>
  <cp:category/>
</cp:coreProperties>
</file>